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8"/>
  </p:handoutMasterIdLst>
  <p:sldIdLst>
    <p:sldId id="1074" r:id="rId3"/>
    <p:sldId id="1080" r:id="rId5"/>
    <p:sldId id="1081" r:id="rId6"/>
    <p:sldId id="1082" r:id="rId7"/>
    <p:sldId id="1083" r:id="rId8"/>
    <p:sldId id="1084" r:id="rId9"/>
    <p:sldId id="1085" r:id="rId10"/>
    <p:sldId id="1086" r:id="rId11"/>
    <p:sldId id="1087" r:id="rId12"/>
    <p:sldId id="1088" r:id="rId13"/>
    <p:sldId id="1089" r:id="rId14"/>
    <p:sldId id="1090" r:id="rId15"/>
    <p:sldId id="1091" r:id="rId16"/>
    <p:sldId id="1092" r:id="rId17"/>
    <p:sldId id="1093" r:id="rId18"/>
    <p:sldId id="1094" r:id="rId19"/>
    <p:sldId id="1095" r:id="rId20"/>
    <p:sldId id="1096" r:id="rId21"/>
    <p:sldId id="1097" r:id="rId22"/>
    <p:sldId id="1098" r:id="rId23"/>
    <p:sldId id="1099" r:id="rId24"/>
    <p:sldId id="1100" r:id="rId25"/>
    <p:sldId id="1101" r:id="rId26"/>
    <p:sldId id="1102" r:id="rId27"/>
    <p:sldId id="1103" r:id="rId28"/>
    <p:sldId id="1104" r:id="rId29"/>
    <p:sldId id="1105" r:id="rId30"/>
    <p:sldId id="1106" r:id="rId31"/>
    <p:sldId id="1107" r:id="rId32"/>
    <p:sldId id="1108" r:id="rId33"/>
    <p:sldId id="1109" r:id="rId34"/>
    <p:sldId id="1110" r:id="rId35"/>
    <p:sldId id="1111" r:id="rId36"/>
    <p:sldId id="1112" r:id="rId37"/>
    <p:sldId id="1113" r:id="rId38"/>
    <p:sldId id="1114" r:id="rId39"/>
    <p:sldId id="1115" r:id="rId40"/>
    <p:sldId id="1116" r:id="rId41"/>
    <p:sldId id="1117" r:id="rId42"/>
    <p:sldId id="1118" r:id="rId43"/>
    <p:sldId id="1219" r:id="rId44"/>
    <p:sldId id="1376" r:id="rId45"/>
    <p:sldId id="1377" r:id="rId46"/>
    <p:sldId id="1378" r:id="rId47"/>
    <p:sldId id="1379" r:id="rId48"/>
    <p:sldId id="1380" r:id="rId49"/>
    <p:sldId id="1381" r:id="rId50"/>
    <p:sldId id="1382" r:id="rId51"/>
    <p:sldId id="1383" r:id="rId52"/>
    <p:sldId id="1384" r:id="rId53"/>
    <p:sldId id="1385" r:id="rId54"/>
    <p:sldId id="1386" r:id="rId55"/>
    <p:sldId id="1387" r:id="rId56"/>
    <p:sldId id="1388" r:id="rId57"/>
    <p:sldId id="1389" r:id="rId58"/>
    <p:sldId id="1390" r:id="rId59"/>
    <p:sldId id="1391" r:id="rId60"/>
    <p:sldId id="1392" r:id="rId61"/>
    <p:sldId id="1393" r:id="rId62"/>
    <p:sldId id="1394" r:id="rId63"/>
    <p:sldId id="1395" r:id="rId64"/>
    <p:sldId id="1396" r:id="rId65"/>
    <p:sldId id="1397" r:id="rId66"/>
    <p:sldId id="1398" r:id="rId67"/>
  </p:sldIdLst>
  <p:sldSz cx="9144000" cy="6858000" type="screen4x3"/>
  <p:notesSz cx="6797675" cy="9928225"/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FF66FF"/>
    <a:srgbClr val="FFCC00"/>
    <a:srgbClr val="FFFFCC"/>
    <a:srgbClr val="FFCCCC"/>
    <a:srgbClr val="99FF33"/>
    <a:srgbClr val="99CC00"/>
    <a:srgbClr val="FF0066"/>
    <a:srgbClr val="A88000"/>
    <a:srgbClr val="009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85116" autoAdjust="0"/>
  </p:normalViewPr>
  <p:slideViewPr>
    <p:cSldViewPr>
      <p:cViewPr varScale="1">
        <p:scale>
          <a:sx n="120" d="100"/>
          <a:sy n="120" d="100"/>
        </p:scale>
        <p:origin x="1212" y="90"/>
      </p:cViewPr>
      <p:guideLst>
        <p:guide orient="horz" pos="213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tags" Target="tags/tag1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4523BF5F-1E37-4708-B5F9-FC9328F09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ADF84BE1-498E-4881-B9B2-116C26D1972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92112A11-B874-47A7-8515-B50CC98B5C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图是网格结构，还是网络结构？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替换掉右侧图片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b="1" kern="1200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1" kern="1200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称为极大连通子图，是因为若加入任何一个不在子图中的点，都会导致子图不再连通。称为极大连通子图，不是因为这个连通子图是所有连通子图中规模（点数）最多的。因而，才会在非连通图中存在多个极大连通子图。每个都是连通分量。极小连通子图是指一个连通图的生成树。注意，没有极小强连通子图的概念。</a:t>
            </a:r>
            <a:endParaRPr lang="zh-CN" altLang="en-US" sz="1600" b="1" kern="1200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8850" y="744538"/>
            <a:ext cx="4891088" cy="36703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定义不是固定的，所以稀疏因子不必过于纠结，看着</a:t>
            </a:r>
            <a:r>
              <a:rPr lang="en-US" altLang="zh-CN" dirty="0"/>
              <a:t>0</a:t>
            </a:r>
            <a:r>
              <a:rPr lang="zh-CN" altLang="en-US" dirty="0"/>
              <a:t>比较多就认为是稀疏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59851-C02E-4B0F-9522-C358C7DA40F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8850" y="744538"/>
            <a:ext cx="4891088" cy="36703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定义不是固定的，所以稀疏因子不必过于纠结，看着</a:t>
            </a:r>
            <a:r>
              <a:rPr lang="en-US" altLang="zh-CN" dirty="0"/>
              <a:t>0</a:t>
            </a:r>
            <a:r>
              <a:rPr lang="zh-CN" altLang="en-US" dirty="0"/>
              <a:t>比较多就认为是稀疏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59851-C02E-4B0F-9522-C358C7DA40F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8850" y="744538"/>
            <a:ext cx="4891088" cy="36703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定义不是固定的，所以稀疏因子不必过于纠结，看着</a:t>
            </a:r>
            <a:r>
              <a:rPr lang="en-US" altLang="zh-CN" dirty="0"/>
              <a:t>0</a:t>
            </a:r>
            <a:r>
              <a:rPr lang="zh-CN" altLang="en-US" dirty="0"/>
              <a:t>比较多就认为是稀疏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59851-C02E-4B0F-9522-C358C7DA40F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新读入边的数据</a:t>
            </a:r>
            <a:r>
              <a:rPr lang="en-US" altLang="zh-CN" dirty="0"/>
              <a:t>data</a:t>
            </a:r>
            <a:r>
              <a:rPr lang="zh-CN" altLang="en-US" dirty="0"/>
              <a:t>与权重</a:t>
            </a:r>
            <a:r>
              <a:rPr lang="en-US" altLang="zh-CN" dirty="0"/>
              <a:t>weight</a:t>
            </a:r>
            <a:r>
              <a:rPr lang="zh-CN" altLang="en-US" dirty="0"/>
              <a:t>均为</a:t>
            </a:r>
            <a:r>
              <a:rPr lang="en-US" altLang="zh-CN" dirty="0"/>
              <a:t>edge.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0" y="1"/>
            <a:ext cx="3419872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0286"/>
            <a:ext cx="9144000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323527" y="1844336"/>
            <a:ext cx="8353425" cy="1470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299840" y="3933056"/>
            <a:ext cx="640080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kern="0" dirty="0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070" y="66328"/>
            <a:ext cx="759936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zoom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0" Type="http://schemas.openxmlformats.org/officeDocument/2006/relationships/notesSlide" Target="../notesSlides/notesSlide28.xml"/><Relationship Id="rId1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/>
          <p:nvPr/>
        </p:nvSpPr>
        <p:spPr bwMode="auto">
          <a:xfrm>
            <a:off x="179512" y="1732899"/>
            <a:ext cx="8712968" cy="2272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 第十讲</a:t>
            </a:r>
            <a:endParaRPr lang="zh-CN" altLang="en-US" sz="5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堆（优先级队列）</a:t>
            </a:r>
            <a:endParaRPr lang="en-US" altLang="zh-CN" sz="4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1331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贾庆山</a:t>
            </a:r>
            <a:endParaRPr lang="en-US" altLang="zh-CN" sz="3600" b="1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清华大学自动化系</a:t>
            </a:r>
            <a:endParaRPr lang="en-US" altLang="zh-CN" sz="2400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algn="ctr">
              <a:defRPr/>
            </a:pPr>
            <a:endParaRPr lang="en-US" altLang="zh-CN" kern="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sz="2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6413121" y="2682651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78"/>
          <p:cNvSpPr>
            <a:spLocks noChangeArrowheads="1"/>
          </p:cNvSpPr>
          <p:nvPr/>
        </p:nvSpPr>
        <p:spPr bwMode="auto">
          <a:xfrm>
            <a:off x="6341113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二叉堆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8432209" cy="6370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插入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上滤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例如：插入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直接在向量末尾插入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若新节点大于其父节点，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与父节点值进行互换，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其它节点不受影响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迭代此过程，直到满足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堆序性要求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实际可缓存新插入节点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值，上滤改变每个需要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调整节点值，最后用新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值取代终止节点值，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提高效率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7696944" y="2077814"/>
            <a:ext cx="30480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H="1">
            <a:off x="7239744" y="2034952"/>
            <a:ext cx="354013" cy="42386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5868144" y="2001614"/>
            <a:ext cx="342900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5334744" y="2077814"/>
            <a:ext cx="381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6858744" y="1468214"/>
            <a:ext cx="723900" cy="4349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5868144" y="1468214"/>
            <a:ext cx="762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6515844" y="1196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6111032" y="2611214"/>
            <a:ext cx="1762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5410944" y="2687414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>
            <a:off x="5072807" y="2611214"/>
            <a:ext cx="261938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75"/>
          <p:cNvSpPr>
            <a:spLocks noChangeArrowheads="1"/>
          </p:cNvSpPr>
          <p:nvPr/>
        </p:nvSpPr>
        <p:spPr bwMode="auto">
          <a:xfrm>
            <a:off x="5601444" y="17301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Oval 76"/>
          <p:cNvSpPr>
            <a:spLocks noChangeArrowheads="1"/>
          </p:cNvSpPr>
          <p:nvPr/>
        </p:nvSpPr>
        <p:spPr bwMode="auto">
          <a:xfrm>
            <a:off x="5144244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60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Oval 77"/>
          <p:cNvSpPr>
            <a:spLocks noChangeArrowheads="1"/>
          </p:cNvSpPr>
          <p:nvPr/>
        </p:nvSpPr>
        <p:spPr bwMode="auto">
          <a:xfrm>
            <a:off x="4761657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Oval 78"/>
          <p:cNvSpPr>
            <a:spLocks noChangeArrowheads="1"/>
          </p:cNvSpPr>
          <p:nvPr/>
        </p:nvSpPr>
        <p:spPr bwMode="auto">
          <a:xfrm>
            <a:off x="5338936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Oval 79"/>
          <p:cNvSpPr>
            <a:spLocks noChangeArrowheads="1"/>
          </p:cNvSpPr>
          <p:nvPr/>
        </p:nvSpPr>
        <p:spPr bwMode="auto">
          <a:xfrm>
            <a:off x="5830044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Oval 80"/>
          <p:cNvSpPr>
            <a:spLocks noChangeArrowheads="1"/>
          </p:cNvSpPr>
          <p:nvPr/>
        </p:nvSpPr>
        <p:spPr bwMode="auto">
          <a:xfrm>
            <a:off x="6058644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Oval 87"/>
          <p:cNvSpPr>
            <a:spLocks noChangeArrowheads="1"/>
          </p:cNvSpPr>
          <p:nvPr/>
        </p:nvSpPr>
        <p:spPr bwMode="auto">
          <a:xfrm>
            <a:off x="6973044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Oval 88"/>
          <p:cNvSpPr>
            <a:spLocks noChangeArrowheads="1"/>
          </p:cNvSpPr>
          <p:nvPr/>
        </p:nvSpPr>
        <p:spPr bwMode="auto">
          <a:xfrm>
            <a:off x="7430244" y="17301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Oval 89"/>
          <p:cNvSpPr>
            <a:spLocks noChangeArrowheads="1"/>
          </p:cNvSpPr>
          <p:nvPr/>
        </p:nvSpPr>
        <p:spPr bwMode="auto">
          <a:xfrm>
            <a:off x="7811244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4631124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Rectangle 47"/>
          <p:cNvSpPr>
            <a:spLocks noChangeArrowheads="1"/>
          </p:cNvSpPr>
          <p:nvPr/>
        </p:nvSpPr>
        <p:spPr bwMode="auto">
          <a:xfrm>
            <a:off x="5008068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70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5385012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80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6" name="Rectangle 47"/>
          <p:cNvSpPr>
            <a:spLocks noChangeArrowheads="1"/>
          </p:cNvSpPr>
          <p:nvPr/>
        </p:nvSpPr>
        <p:spPr bwMode="auto">
          <a:xfrm>
            <a:off x="5761956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60	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7" name="Rectangle 47"/>
          <p:cNvSpPr>
            <a:spLocks noChangeArrowheads="1"/>
          </p:cNvSpPr>
          <p:nvPr/>
        </p:nvSpPr>
        <p:spPr bwMode="auto">
          <a:xfrm>
            <a:off x="6138900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632518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008484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5384450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760416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136382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512348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888314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7264280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640246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016209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8278092" y="465716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dirty="0"/>
          </a:p>
        </p:txBody>
      </p:sp>
      <p:sp>
        <p:nvSpPr>
          <p:cNvPr id="49" name="Oval 78"/>
          <p:cNvSpPr>
            <a:spLocks noChangeArrowheads="1"/>
          </p:cNvSpPr>
          <p:nvPr/>
        </p:nvSpPr>
        <p:spPr bwMode="auto">
          <a:xfrm>
            <a:off x="6058644" y="2356061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Oval 80"/>
          <p:cNvSpPr>
            <a:spLocks noChangeArrowheads="1"/>
          </p:cNvSpPr>
          <p:nvPr/>
        </p:nvSpPr>
        <p:spPr bwMode="auto">
          <a:xfrm>
            <a:off x="6339632" y="302104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/>
              <p:cNvSpPr/>
              <p:nvPr/>
            </p:nvSpPr>
            <p:spPr>
              <a:xfrm>
                <a:off x="4722839" y="5159004"/>
                <a:ext cx="3840090" cy="461665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𝑷𝒂𝒓𝒆𝒏𝒕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&gt;&gt;</m:t>
                      </m:r>
                      <m:r>
                        <a:rPr lang="en-US" altLang="zh-CN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𝟏</m:t>
                      </m:r>
                    </m:oMath>
                  </m:oMathPara>
                </a14:m>
                <a:endParaRPr lang="zh-CN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39" y="5159004"/>
                <a:ext cx="3840090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9" t="-57" r="15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47"/>
          <p:cNvSpPr>
            <a:spLocks noChangeArrowheads="1"/>
          </p:cNvSpPr>
          <p:nvPr/>
        </p:nvSpPr>
        <p:spPr bwMode="auto">
          <a:xfrm>
            <a:off x="6129345" y="4192332"/>
            <a:ext cx="372711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Rectangle 47"/>
          <p:cNvSpPr>
            <a:spLocks noChangeArrowheads="1"/>
          </p:cNvSpPr>
          <p:nvPr/>
        </p:nvSpPr>
        <p:spPr bwMode="auto">
          <a:xfrm>
            <a:off x="6515844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40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9" name="Rectangle 47"/>
          <p:cNvSpPr>
            <a:spLocks noChangeArrowheads="1"/>
          </p:cNvSpPr>
          <p:nvPr/>
        </p:nvSpPr>
        <p:spPr bwMode="auto">
          <a:xfrm>
            <a:off x="6892788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50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0" name="Rectangle 47"/>
          <p:cNvSpPr>
            <a:spLocks noChangeArrowheads="1"/>
          </p:cNvSpPr>
          <p:nvPr/>
        </p:nvSpPr>
        <p:spPr bwMode="auto">
          <a:xfrm>
            <a:off x="7269732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30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1" name="Rectangle 47"/>
          <p:cNvSpPr>
            <a:spLocks noChangeArrowheads="1"/>
          </p:cNvSpPr>
          <p:nvPr/>
        </p:nvSpPr>
        <p:spPr bwMode="auto">
          <a:xfrm>
            <a:off x="7646676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20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2" name="Rectangle 47"/>
          <p:cNvSpPr>
            <a:spLocks noChangeArrowheads="1"/>
          </p:cNvSpPr>
          <p:nvPr/>
        </p:nvSpPr>
        <p:spPr bwMode="auto">
          <a:xfrm>
            <a:off x="8023618" y="4192332"/>
            <a:ext cx="307963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5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7" name="Rectangle 47"/>
          <p:cNvSpPr>
            <a:spLocks noChangeArrowheads="1"/>
          </p:cNvSpPr>
          <p:nvPr/>
        </p:nvSpPr>
        <p:spPr bwMode="auto">
          <a:xfrm>
            <a:off x="8356803" y="4192332"/>
            <a:ext cx="352832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" name="Rectangle 47"/>
          <p:cNvSpPr>
            <a:spLocks noChangeArrowheads="1"/>
          </p:cNvSpPr>
          <p:nvPr/>
        </p:nvSpPr>
        <p:spPr bwMode="auto">
          <a:xfrm>
            <a:off x="8353185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2" name="弧形 51"/>
          <p:cNvSpPr/>
          <p:nvPr/>
        </p:nvSpPr>
        <p:spPr bwMode="auto">
          <a:xfrm rot="18673340">
            <a:off x="5926111" y="3688275"/>
            <a:ext cx="2937313" cy="2846468"/>
          </a:xfrm>
          <a:prstGeom prst="arc">
            <a:avLst>
              <a:gd name="adj1" fmla="val 16158733"/>
              <a:gd name="adj2" fmla="val 526682"/>
            </a:avLst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arrow" w="lg" len="lg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/>
          <p:nvPr/>
        </p:nvSpPr>
        <p:spPr bwMode="auto">
          <a:xfrm rot="18673340">
            <a:off x="5029315" y="3942577"/>
            <a:ext cx="1458021" cy="1476387"/>
          </a:xfrm>
          <a:prstGeom prst="arc">
            <a:avLst>
              <a:gd name="adj1" fmla="val 16200000"/>
              <a:gd name="adj2" fmla="val 321725"/>
            </a:avLst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arrow" w="lg" len="lg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ectangle 47"/>
          <p:cNvSpPr>
            <a:spLocks noChangeArrowheads="1"/>
          </p:cNvSpPr>
          <p:nvPr/>
        </p:nvSpPr>
        <p:spPr bwMode="auto">
          <a:xfrm>
            <a:off x="6146283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70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9" name="Rectangle 47"/>
          <p:cNvSpPr>
            <a:spLocks noChangeArrowheads="1"/>
          </p:cNvSpPr>
          <p:nvPr/>
        </p:nvSpPr>
        <p:spPr bwMode="auto">
          <a:xfrm>
            <a:off x="5003050" y="4192332"/>
            <a:ext cx="372711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" name="弧形 59"/>
          <p:cNvSpPr/>
          <p:nvPr/>
        </p:nvSpPr>
        <p:spPr bwMode="auto">
          <a:xfrm rot="18673340">
            <a:off x="4642255" y="4080648"/>
            <a:ext cx="686159" cy="679628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arrow" w="lg" len="lg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Rectangle 47"/>
          <p:cNvSpPr>
            <a:spLocks noChangeArrowheads="1"/>
          </p:cNvSpPr>
          <p:nvPr/>
        </p:nvSpPr>
        <p:spPr bwMode="auto">
          <a:xfrm>
            <a:off x="5017774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2" name="Rectangle 47"/>
          <p:cNvSpPr>
            <a:spLocks noChangeArrowheads="1"/>
          </p:cNvSpPr>
          <p:nvPr/>
        </p:nvSpPr>
        <p:spPr bwMode="auto">
          <a:xfrm>
            <a:off x="4635509" y="4192332"/>
            <a:ext cx="372711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Oval 75"/>
          <p:cNvSpPr>
            <a:spLocks noChangeArrowheads="1"/>
          </p:cNvSpPr>
          <p:nvPr/>
        </p:nvSpPr>
        <p:spPr bwMode="auto">
          <a:xfrm>
            <a:off x="6062008" y="233486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Oval 78"/>
          <p:cNvSpPr>
            <a:spLocks noChangeArrowheads="1"/>
          </p:cNvSpPr>
          <p:nvPr/>
        </p:nvSpPr>
        <p:spPr bwMode="auto">
          <a:xfrm>
            <a:off x="5595888" y="1733322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Oval 11"/>
          <p:cNvSpPr>
            <a:spLocks noChangeArrowheads="1"/>
          </p:cNvSpPr>
          <p:nvPr/>
        </p:nvSpPr>
        <p:spPr bwMode="auto">
          <a:xfrm>
            <a:off x="5595888" y="1732594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Oval 78"/>
          <p:cNvSpPr>
            <a:spLocks noChangeArrowheads="1"/>
          </p:cNvSpPr>
          <p:nvPr/>
        </p:nvSpPr>
        <p:spPr bwMode="auto">
          <a:xfrm>
            <a:off x="6520811" y="1204965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978011" y="2954911"/>
            <a:ext cx="2035179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复杂度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logn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4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6" grpId="0" bldLvl="0" animBg="1"/>
      <p:bldP spid="48" grpId="0"/>
      <p:bldP spid="49" grpId="0" bldLvl="0" animBg="1"/>
      <p:bldP spid="50" grpId="0" bldLvl="0" animBg="1"/>
      <p:bldP spid="51" grpId="0" bldLvl="0" animBg="1"/>
      <p:bldP spid="56" grpId="0" bldLvl="0" animBg="1"/>
      <p:bldP spid="47" grpId="0" bldLvl="0" animBg="1"/>
      <p:bldP spid="55" grpId="0" bldLvl="0" animBg="1"/>
      <p:bldP spid="52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9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8432209" cy="6370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插入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上滤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例如：插入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直接在向量末尾插入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若新节点大于其父节点，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与父节点值进行互换，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其它节点不受影响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迭代此过程，直到满足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堆序性要求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实际可缓存新插入节点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值，上滤改变每个需要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调整节点值，最后用新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值取代终止节点值，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提高效率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6413121" y="2682651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78"/>
          <p:cNvSpPr>
            <a:spLocks noChangeArrowheads="1"/>
          </p:cNvSpPr>
          <p:nvPr/>
        </p:nvSpPr>
        <p:spPr bwMode="auto">
          <a:xfrm>
            <a:off x="6341113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二叉堆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7696944" y="2077814"/>
            <a:ext cx="30480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H="1">
            <a:off x="7239744" y="2034952"/>
            <a:ext cx="354013" cy="42386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5868144" y="2001614"/>
            <a:ext cx="342900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5334744" y="2077814"/>
            <a:ext cx="381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6858744" y="1468214"/>
            <a:ext cx="723900" cy="4349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5868144" y="1468214"/>
            <a:ext cx="762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6515844" y="1196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6111032" y="2611214"/>
            <a:ext cx="1762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5410944" y="2687414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>
            <a:off x="5072807" y="2611214"/>
            <a:ext cx="261938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75"/>
          <p:cNvSpPr>
            <a:spLocks noChangeArrowheads="1"/>
          </p:cNvSpPr>
          <p:nvPr/>
        </p:nvSpPr>
        <p:spPr bwMode="auto">
          <a:xfrm>
            <a:off x="5601444" y="17301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Oval 76"/>
          <p:cNvSpPr>
            <a:spLocks noChangeArrowheads="1"/>
          </p:cNvSpPr>
          <p:nvPr/>
        </p:nvSpPr>
        <p:spPr bwMode="auto">
          <a:xfrm>
            <a:off x="5144244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60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Oval 77"/>
          <p:cNvSpPr>
            <a:spLocks noChangeArrowheads="1"/>
          </p:cNvSpPr>
          <p:nvPr/>
        </p:nvSpPr>
        <p:spPr bwMode="auto">
          <a:xfrm>
            <a:off x="4761657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Oval 78"/>
          <p:cNvSpPr>
            <a:spLocks noChangeArrowheads="1"/>
          </p:cNvSpPr>
          <p:nvPr/>
        </p:nvSpPr>
        <p:spPr bwMode="auto">
          <a:xfrm>
            <a:off x="5338936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Oval 79"/>
          <p:cNvSpPr>
            <a:spLocks noChangeArrowheads="1"/>
          </p:cNvSpPr>
          <p:nvPr/>
        </p:nvSpPr>
        <p:spPr bwMode="auto">
          <a:xfrm>
            <a:off x="5830044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Oval 80"/>
          <p:cNvSpPr>
            <a:spLocks noChangeArrowheads="1"/>
          </p:cNvSpPr>
          <p:nvPr/>
        </p:nvSpPr>
        <p:spPr bwMode="auto">
          <a:xfrm>
            <a:off x="6058644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Oval 87"/>
          <p:cNvSpPr>
            <a:spLocks noChangeArrowheads="1"/>
          </p:cNvSpPr>
          <p:nvPr/>
        </p:nvSpPr>
        <p:spPr bwMode="auto">
          <a:xfrm>
            <a:off x="6973044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Oval 88"/>
          <p:cNvSpPr>
            <a:spLocks noChangeArrowheads="1"/>
          </p:cNvSpPr>
          <p:nvPr/>
        </p:nvSpPr>
        <p:spPr bwMode="auto">
          <a:xfrm>
            <a:off x="7430244" y="17301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Oval 89"/>
          <p:cNvSpPr>
            <a:spLocks noChangeArrowheads="1"/>
          </p:cNvSpPr>
          <p:nvPr/>
        </p:nvSpPr>
        <p:spPr bwMode="auto">
          <a:xfrm>
            <a:off x="7811244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4631124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Rectangle 47"/>
          <p:cNvSpPr>
            <a:spLocks noChangeArrowheads="1"/>
          </p:cNvSpPr>
          <p:nvPr/>
        </p:nvSpPr>
        <p:spPr bwMode="auto">
          <a:xfrm>
            <a:off x="5008068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70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5385012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80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6" name="Rectangle 47"/>
          <p:cNvSpPr>
            <a:spLocks noChangeArrowheads="1"/>
          </p:cNvSpPr>
          <p:nvPr/>
        </p:nvSpPr>
        <p:spPr bwMode="auto">
          <a:xfrm>
            <a:off x="5761956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60	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7" name="Rectangle 47"/>
          <p:cNvSpPr>
            <a:spLocks noChangeArrowheads="1"/>
          </p:cNvSpPr>
          <p:nvPr/>
        </p:nvSpPr>
        <p:spPr bwMode="auto">
          <a:xfrm>
            <a:off x="6138900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632518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008484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5384450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760416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136382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512348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888314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7264280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640246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016209" y="465716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8278092" y="465716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dirty="0"/>
          </a:p>
        </p:txBody>
      </p:sp>
      <p:sp>
        <p:nvSpPr>
          <p:cNvPr id="49" name="Oval 78"/>
          <p:cNvSpPr>
            <a:spLocks noChangeArrowheads="1"/>
          </p:cNvSpPr>
          <p:nvPr/>
        </p:nvSpPr>
        <p:spPr bwMode="auto">
          <a:xfrm>
            <a:off x="6058644" y="2356061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Oval 80"/>
          <p:cNvSpPr>
            <a:spLocks noChangeArrowheads="1"/>
          </p:cNvSpPr>
          <p:nvPr/>
        </p:nvSpPr>
        <p:spPr bwMode="auto">
          <a:xfrm>
            <a:off x="6339632" y="302104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/>
              <p:cNvSpPr/>
              <p:nvPr/>
            </p:nvSpPr>
            <p:spPr>
              <a:xfrm>
                <a:off x="4722839" y="5159004"/>
                <a:ext cx="3840090" cy="461665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𝑷𝒂𝒓𝒆𝒏𝒕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&gt;&gt;</m:t>
                      </m:r>
                      <m:r>
                        <a:rPr lang="en-US" altLang="zh-CN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𝟏</m:t>
                      </m:r>
                    </m:oMath>
                  </m:oMathPara>
                </a14:m>
                <a:endParaRPr lang="zh-CN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39" y="5159004"/>
                <a:ext cx="3840090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9" t="-57" r="15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47"/>
          <p:cNvSpPr>
            <a:spLocks noChangeArrowheads="1"/>
          </p:cNvSpPr>
          <p:nvPr/>
        </p:nvSpPr>
        <p:spPr bwMode="auto">
          <a:xfrm>
            <a:off x="6129345" y="4192332"/>
            <a:ext cx="372711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Rectangle 47"/>
          <p:cNvSpPr>
            <a:spLocks noChangeArrowheads="1"/>
          </p:cNvSpPr>
          <p:nvPr/>
        </p:nvSpPr>
        <p:spPr bwMode="auto">
          <a:xfrm>
            <a:off x="6515844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40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9" name="Rectangle 47"/>
          <p:cNvSpPr>
            <a:spLocks noChangeArrowheads="1"/>
          </p:cNvSpPr>
          <p:nvPr/>
        </p:nvSpPr>
        <p:spPr bwMode="auto">
          <a:xfrm>
            <a:off x="6892788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50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0" name="Rectangle 47"/>
          <p:cNvSpPr>
            <a:spLocks noChangeArrowheads="1"/>
          </p:cNvSpPr>
          <p:nvPr/>
        </p:nvSpPr>
        <p:spPr bwMode="auto">
          <a:xfrm>
            <a:off x="7269732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30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1" name="Rectangle 47"/>
          <p:cNvSpPr>
            <a:spLocks noChangeArrowheads="1"/>
          </p:cNvSpPr>
          <p:nvPr/>
        </p:nvSpPr>
        <p:spPr bwMode="auto">
          <a:xfrm>
            <a:off x="7646676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20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2" name="Rectangle 47"/>
          <p:cNvSpPr>
            <a:spLocks noChangeArrowheads="1"/>
          </p:cNvSpPr>
          <p:nvPr/>
        </p:nvSpPr>
        <p:spPr bwMode="auto">
          <a:xfrm>
            <a:off x="8023618" y="4192332"/>
            <a:ext cx="307963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5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7" name="Rectangle 47"/>
          <p:cNvSpPr>
            <a:spLocks noChangeArrowheads="1"/>
          </p:cNvSpPr>
          <p:nvPr/>
        </p:nvSpPr>
        <p:spPr bwMode="auto">
          <a:xfrm>
            <a:off x="8356803" y="4192332"/>
            <a:ext cx="352832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" name="Rectangle 47"/>
          <p:cNvSpPr>
            <a:spLocks noChangeArrowheads="1"/>
          </p:cNvSpPr>
          <p:nvPr/>
        </p:nvSpPr>
        <p:spPr bwMode="auto">
          <a:xfrm>
            <a:off x="8353185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2" name="弧形 51"/>
          <p:cNvSpPr/>
          <p:nvPr/>
        </p:nvSpPr>
        <p:spPr bwMode="auto">
          <a:xfrm rot="18673340">
            <a:off x="5926111" y="3688275"/>
            <a:ext cx="2937313" cy="2846468"/>
          </a:xfrm>
          <a:prstGeom prst="arc">
            <a:avLst>
              <a:gd name="adj1" fmla="val 16158733"/>
              <a:gd name="adj2" fmla="val 526682"/>
            </a:avLst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arrow" w="lg" len="lg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/>
          <p:nvPr/>
        </p:nvSpPr>
        <p:spPr bwMode="auto">
          <a:xfrm rot="18673340">
            <a:off x="5029315" y="3942577"/>
            <a:ext cx="1458021" cy="1476387"/>
          </a:xfrm>
          <a:prstGeom prst="arc">
            <a:avLst>
              <a:gd name="adj1" fmla="val 16200000"/>
              <a:gd name="adj2" fmla="val 321725"/>
            </a:avLst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arrow" w="lg" len="lg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ectangle 47"/>
          <p:cNvSpPr>
            <a:spLocks noChangeArrowheads="1"/>
          </p:cNvSpPr>
          <p:nvPr/>
        </p:nvSpPr>
        <p:spPr bwMode="auto">
          <a:xfrm>
            <a:off x="6146283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70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9" name="Rectangle 47"/>
          <p:cNvSpPr>
            <a:spLocks noChangeArrowheads="1"/>
          </p:cNvSpPr>
          <p:nvPr/>
        </p:nvSpPr>
        <p:spPr bwMode="auto">
          <a:xfrm>
            <a:off x="5003050" y="4192332"/>
            <a:ext cx="372711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" name="弧形 59"/>
          <p:cNvSpPr/>
          <p:nvPr/>
        </p:nvSpPr>
        <p:spPr bwMode="auto">
          <a:xfrm rot="18673340">
            <a:off x="4642255" y="4080648"/>
            <a:ext cx="686159" cy="679628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arrow" w="lg" len="lg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Rectangle 47"/>
          <p:cNvSpPr>
            <a:spLocks noChangeArrowheads="1"/>
          </p:cNvSpPr>
          <p:nvPr/>
        </p:nvSpPr>
        <p:spPr bwMode="auto">
          <a:xfrm>
            <a:off x="5017774" y="419233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2" name="Rectangle 47"/>
          <p:cNvSpPr>
            <a:spLocks noChangeArrowheads="1"/>
          </p:cNvSpPr>
          <p:nvPr/>
        </p:nvSpPr>
        <p:spPr bwMode="auto">
          <a:xfrm>
            <a:off x="4635509" y="4192332"/>
            <a:ext cx="372711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Oval 75"/>
          <p:cNvSpPr>
            <a:spLocks noChangeArrowheads="1"/>
          </p:cNvSpPr>
          <p:nvPr/>
        </p:nvSpPr>
        <p:spPr bwMode="auto">
          <a:xfrm>
            <a:off x="6062008" y="233486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Oval 78"/>
          <p:cNvSpPr>
            <a:spLocks noChangeArrowheads="1"/>
          </p:cNvSpPr>
          <p:nvPr/>
        </p:nvSpPr>
        <p:spPr bwMode="auto">
          <a:xfrm>
            <a:off x="5595888" y="1733322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Oval 11"/>
          <p:cNvSpPr>
            <a:spLocks noChangeArrowheads="1"/>
          </p:cNvSpPr>
          <p:nvPr/>
        </p:nvSpPr>
        <p:spPr bwMode="auto">
          <a:xfrm>
            <a:off x="5595888" y="1732594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Oval 78"/>
          <p:cNvSpPr>
            <a:spLocks noChangeArrowheads="1"/>
          </p:cNvSpPr>
          <p:nvPr/>
        </p:nvSpPr>
        <p:spPr bwMode="auto">
          <a:xfrm>
            <a:off x="6520811" y="1204965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4566666" y="5913467"/>
            <a:ext cx="4116968" cy="834167"/>
            <a:chOff x="4566666" y="5913467"/>
            <a:chExt cx="4116968" cy="834167"/>
          </a:xfrm>
        </p:grpSpPr>
        <p:sp>
          <p:nvSpPr>
            <p:cNvPr id="82" name="矩形 81"/>
            <p:cNvSpPr/>
            <p:nvPr/>
          </p:nvSpPr>
          <p:spPr>
            <a:xfrm>
              <a:off x="8213634" y="6378302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dirty="0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566666" y="5913467"/>
              <a:ext cx="3712419" cy="834167"/>
              <a:chOff x="4566666" y="5913467"/>
              <a:chExt cx="3712419" cy="834167"/>
            </a:xfrm>
          </p:grpSpPr>
          <p:sp>
            <p:nvSpPr>
              <p:cNvPr id="67" name="Rectangle 47"/>
              <p:cNvSpPr>
                <a:spLocks noChangeArrowheads="1"/>
              </p:cNvSpPr>
              <p:nvPr/>
            </p:nvSpPr>
            <p:spPr bwMode="auto">
              <a:xfrm>
                <a:off x="4566666" y="5913467"/>
                <a:ext cx="356726" cy="457200"/>
              </a:xfrm>
              <a:prstGeom prst="rect">
                <a:avLst/>
              </a:prstGeom>
              <a:solidFill>
                <a:srgbClr val="99FF66"/>
              </a:solidFill>
              <a:ln w="19050">
                <a:solidFill>
                  <a:schemeClr val="bg1"/>
                </a:solidFill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99FF66"/>
                </a:extrusionClr>
              </a:sp3d>
            </p:spPr>
            <p:txBody>
              <a:bodyPr wrap="none" lIns="36000" tIns="36000" rIns="36000" bIns="36000" anchor="ctr">
                <a:flatTx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90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47"/>
              <p:cNvSpPr>
                <a:spLocks noChangeArrowheads="1"/>
              </p:cNvSpPr>
              <p:nvPr/>
            </p:nvSpPr>
            <p:spPr bwMode="auto">
              <a:xfrm>
                <a:off x="4943610" y="5913467"/>
                <a:ext cx="356726" cy="457200"/>
              </a:xfrm>
              <a:prstGeom prst="rect">
                <a:avLst/>
              </a:prstGeom>
              <a:solidFill>
                <a:srgbClr val="99FF66"/>
              </a:solidFill>
              <a:ln w="19050">
                <a:solidFill>
                  <a:schemeClr val="bg1"/>
                </a:solidFill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99FF66"/>
                </a:extrusionClr>
              </a:sp3d>
            </p:spPr>
            <p:txBody>
              <a:bodyPr wrap="none" lIns="36000" tIns="36000" rIns="36000" bIns="36000" anchor="ctr">
                <a:flatTx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70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Rectangle 47"/>
              <p:cNvSpPr>
                <a:spLocks noChangeArrowheads="1"/>
              </p:cNvSpPr>
              <p:nvPr/>
            </p:nvSpPr>
            <p:spPr bwMode="auto">
              <a:xfrm>
                <a:off x="5320554" y="5913467"/>
                <a:ext cx="356726" cy="457200"/>
              </a:xfrm>
              <a:prstGeom prst="rect">
                <a:avLst/>
              </a:prstGeom>
              <a:solidFill>
                <a:srgbClr val="99FF66"/>
              </a:solidFill>
              <a:ln w="19050">
                <a:solidFill>
                  <a:schemeClr val="bg1"/>
                </a:solidFill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99FF66"/>
                </a:extrusionClr>
              </a:sp3d>
            </p:spPr>
            <p:txBody>
              <a:bodyPr wrap="none" lIns="36000" tIns="36000" rIns="36000" bIns="36000" anchor="ctr">
                <a:flatTx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80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" name="Rectangle 47"/>
              <p:cNvSpPr>
                <a:spLocks noChangeArrowheads="1"/>
              </p:cNvSpPr>
              <p:nvPr/>
            </p:nvSpPr>
            <p:spPr bwMode="auto">
              <a:xfrm>
                <a:off x="5697498" y="5913467"/>
                <a:ext cx="356726" cy="457200"/>
              </a:xfrm>
              <a:prstGeom prst="rect">
                <a:avLst/>
              </a:prstGeom>
              <a:solidFill>
                <a:srgbClr val="99FF66"/>
              </a:solidFill>
              <a:ln w="19050">
                <a:solidFill>
                  <a:schemeClr val="bg1"/>
                </a:solidFill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99FF66"/>
                </a:extrusionClr>
              </a:sp3d>
            </p:spPr>
            <p:txBody>
              <a:bodyPr wrap="none" lIns="36000" tIns="36000" rIns="36000" bIns="36000" anchor="ctr">
                <a:flatTx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60	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Rectangle 47"/>
              <p:cNvSpPr>
                <a:spLocks noChangeArrowheads="1"/>
              </p:cNvSpPr>
              <p:nvPr/>
            </p:nvSpPr>
            <p:spPr bwMode="auto">
              <a:xfrm>
                <a:off x="6074442" y="5913467"/>
                <a:ext cx="356726" cy="457200"/>
              </a:xfrm>
              <a:prstGeom prst="rect">
                <a:avLst/>
              </a:prstGeom>
              <a:solidFill>
                <a:srgbClr val="99FF66"/>
              </a:solidFill>
              <a:ln w="19050">
                <a:solidFill>
                  <a:schemeClr val="bg1"/>
                </a:solidFill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99FF66"/>
                </a:extrusionClr>
              </a:sp3d>
            </p:spPr>
            <p:txBody>
              <a:bodyPr wrap="none" lIns="36000" tIns="36000" rIns="36000" bIns="36000" anchor="ctr">
                <a:flatTx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10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4568060" y="6378302"/>
                <a:ext cx="327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</a:rPr>
                  <a:t>0</a:t>
                </a:r>
                <a:endParaRPr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4944026" y="6378302"/>
                <a:ext cx="327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endParaRPr lang="zh-CN" altLang="en-US" dirty="0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319992" y="6378302"/>
                <a:ext cx="327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endParaRPr lang="zh-CN" altLang="en-US" dirty="0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5695958" y="6378302"/>
                <a:ext cx="327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endParaRPr lang="zh-CN" altLang="en-US" dirty="0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071924" y="6378302"/>
                <a:ext cx="327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</a:rPr>
                  <a:t>4</a:t>
                </a:r>
                <a:endParaRPr lang="zh-CN" altLang="en-US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6447890" y="6378302"/>
                <a:ext cx="327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</a:rPr>
                  <a:t>5</a:t>
                </a:r>
                <a:endParaRPr lang="zh-CN" altLang="en-US" dirty="0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6823856" y="6378302"/>
                <a:ext cx="327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</a:rPr>
                  <a:t>6</a:t>
                </a:r>
                <a:endParaRPr lang="zh-CN" altLang="en-US" dirty="0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7199822" y="6378302"/>
                <a:ext cx="327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</a:rPr>
                  <a:t>7</a:t>
                </a:r>
                <a:endParaRPr lang="zh-CN" altLang="en-US" dirty="0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7575788" y="6378302"/>
                <a:ext cx="327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</a:rPr>
                  <a:t>8</a:t>
                </a:r>
                <a:endParaRPr lang="zh-CN" altLang="en-US" dirty="0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7951751" y="6378302"/>
                <a:ext cx="327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</a:rPr>
                  <a:t>9</a:t>
                </a:r>
                <a:endParaRPr lang="zh-CN" altLang="en-US" dirty="0"/>
              </a:p>
            </p:txBody>
          </p:sp>
          <p:sp>
            <p:nvSpPr>
              <p:cNvPr id="84" name="Rectangle 47"/>
              <p:cNvSpPr>
                <a:spLocks noChangeArrowheads="1"/>
              </p:cNvSpPr>
              <p:nvPr/>
            </p:nvSpPr>
            <p:spPr bwMode="auto">
              <a:xfrm>
                <a:off x="6451386" y="5913467"/>
                <a:ext cx="356726" cy="457200"/>
              </a:xfrm>
              <a:prstGeom prst="rect">
                <a:avLst/>
              </a:prstGeom>
              <a:solidFill>
                <a:srgbClr val="99FF66"/>
              </a:solidFill>
              <a:ln w="19050">
                <a:solidFill>
                  <a:schemeClr val="bg1"/>
                </a:solidFill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99FF66"/>
                </a:extrusionClr>
              </a:sp3d>
            </p:spPr>
            <p:txBody>
              <a:bodyPr wrap="none" lIns="36000" tIns="36000" rIns="36000" bIns="36000" anchor="ctr">
                <a:flatTx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40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Rectangle 47"/>
              <p:cNvSpPr>
                <a:spLocks noChangeArrowheads="1"/>
              </p:cNvSpPr>
              <p:nvPr/>
            </p:nvSpPr>
            <p:spPr bwMode="auto">
              <a:xfrm>
                <a:off x="6828330" y="5913467"/>
                <a:ext cx="356726" cy="457200"/>
              </a:xfrm>
              <a:prstGeom prst="rect">
                <a:avLst/>
              </a:prstGeom>
              <a:solidFill>
                <a:srgbClr val="99FF66"/>
              </a:solidFill>
              <a:ln w="19050">
                <a:solidFill>
                  <a:schemeClr val="bg1"/>
                </a:solidFill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99FF66"/>
                </a:extrusionClr>
              </a:sp3d>
            </p:spPr>
            <p:txBody>
              <a:bodyPr wrap="none" lIns="36000" tIns="36000" rIns="36000" bIns="36000" anchor="ctr">
                <a:flatTx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50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6" name="Rectangle 47"/>
              <p:cNvSpPr>
                <a:spLocks noChangeArrowheads="1"/>
              </p:cNvSpPr>
              <p:nvPr/>
            </p:nvSpPr>
            <p:spPr bwMode="auto">
              <a:xfrm>
                <a:off x="7205274" y="5913467"/>
                <a:ext cx="356726" cy="457200"/>
              </a:xfrm>
              <a:prstGeom prst="rect">
                <a:avLst/>
              </a:prstGeom>
              <a:solidFill>
                <a:srgbClr val="99FF66"/>
              </a:solidFill>
              <a:ln w="19050">
                <a:solidFill>
                  <a:schemeClr val="bg1"/>
                </a:solidFill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99FF66"/>
                </a:extrusionClr>
              </a:sp3d>
            </p:spPr>
            <p:txBody>
              <a:bodyPr wrap="none" lIns="36000" tIns="36000" rIns="36000" bIns="36000" anchor="ctr">
                <a:flatTx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30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" name="Rectangle 47"/>
              <p:cNvSpPr>
                <a:spLocks noChangeArrowheads="1"/>
              </p:cNvSpPr>
              <p:nvPr/>
            </p:nvSpPr>
            <p:spPr bwMode="auto">
              <a:xfrm>
                <a:off x="7582218" y="5913467"/>
                <a:ext cx="356726" cy="457200"/>
              </a:xfrm>
              <a:prstGeom prst="rect">
                <a:avLst/>
              </a:prstGeom>
              <a:solidFill>
                <a:srgbClr val="99FF66"/>
              </a:solidFill>
              <a:ln w="19050">
                <a:solidFill>
                  <a:schemeClr val="bg1"/>
                </a:solidFill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99FF66"/>
                </a:extrusionClr>
              </a:sp3d>
            </p:spPr>
            <p:txBody>
              <a:bodyPr wrap="none" lIns="36000" tIns="36000" rIns="36000" bIns="36000" anchor="ctr">
                <a:flatTx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20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8" name="Rectangle 47"/>
              <p:cNvSpPr>
                <a:spLocks noChangeArrowheads="1"/>
              </p:cNvSpPr>
              <p:nvPr/>
            </p:nvSpPr>
            <p:spPr bwMode="auto">
              <a:xfrm>
                <a:off x="7959160" y="5913467"/>
                <a:ext cx="307963" cy="451962"/>
              </a:xfrm>
              <a:prstGeom prst="rect">
                <a:avLst/>
              </a:prstGeom>
              <a:solidFill>
                <a:srgbClr val="99FF66"/>
              </a:solidFill>
              <a:ln w="19050">
                <a:solidFill>
                  <a:schemeClr val="bg1"/>
                </a:solidFill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99FF66"/>
                </a:extrusionClr>
              </a:sp3d>
            </p:spPr>
            <p:txBody>
              <a:bodyPr wrap="none" lIns="36000" tIns="36000" rIns="36000" bIns="36000" anchor="ctr">
                <a:flatTx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5</a:t>
                </a:r>
                <a:endParaRPr kumimoji="1" lang="zh-CN" altLang="en-US" sz="24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9" name="Rectangle 47"/>
            <p:cNvSpPr>
              <a:spLocks noChangeArrowheads="1"/>
            </p:cNvSpPr>
            <p:nvPr/>
          </p:nvSpPr>
          <p:spPr bwMode="auto">
            <a:xfrm>
              <a:off x="8292345" y="5913467"/>
              <a:ext cx="352832" cy="451962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99</a:t>
              </a:r>
              <a:endParaRPr kumimoji="1"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0" name="Rectangle 47"/>
          <p:cNvSpPr>
            <a:spLocks noChangeArrowheads="1"/>
          </p:cNvSpPr>
          <p:nvPr/>
        </p:nvSpPr>
        <p:spPr bwMode="auto">
          <a:xfrm>
            <a:off x="8302066" y="5913467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93" name="Rectangle 47"/>
          <p:cNvSpPr>
            <a:spLocks noChangeArrowheads="1"/>
          </p:cNvSpPr>
          <p:nvPr/>
        </p:nvSpPr>
        <p:spPr bwMode="auto">
          <a:xfrm>
            <a:off x="6069697" y="5913467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70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96" name="Rectangle 47"/>
          <p:cNvSpPr>
            <a:spLocks noChangeArrowheads="1"/>
          </p:cNvSpPr>
          <p:nvPr/>
        </p:nvSpPr>
        <p:spPr bwMode="auto">
          <a:xfrm>
            <a:off x="4943610" y="5917285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97" name="Rectangle 47"/>
          <p:cNvSpPr>
            <a:spLocks noChangeArrowheads="1"/>
          </p:cNvSpPr>
          <p:nvPr/>
        </p:nvSpPr>
        <p:spPr bwMode="auto">
          <a:xfrm>
            <a:off x="8745199" y="5913467"/>
            <a:ext cx="372711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" name="Rectangle 47"/>
          <p:cNvSpPr>
            <a:spLocks noChangeArrowheads="1"/>
          </p:cNvSpPr>
          <p:nvPr/>
        </p:nvSpPr>
        <p:spPr bwMode="auto">
          <a:xfrm>
            <a:off x="4564540" y="5913467"/>
            <a:ext cx="372711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978011" y="2954911"/>
            <a:ext cx="2035179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复杂度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logn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4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48148E-6 L -0.45886 -0.0011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6" grpId="0" bldLvl="0" animBg="1"/>
      <p:bldP spid="49" grpId="0" bldLvl="0" animBg="1"/>
      <p:bldP spid="50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90" grpId="0" bldLvl="0" animBg="1"/>
      <p:bldP spid="93" grpId="0" bldLvl="0" animBg="1"/>
      <p:bldP spid="96" grpId="0" bldLvl="0" animBg="1"/>
      <p:bldP spid="97" grpId="0" bldLvl="0" animBg="1"/>
      <p:bldP spid="97" grpId="1" bldLvl="0" animBg="1"/>
      <p:bldP spid="94" grpId="0" bldLvl="0" animBg="1"/>
      <p:bldP spid="9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253310" y="1192126"/>
            <a:ext cx="843220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插入：上滤的代码实现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二叉堆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5405" y="1776901"/>
            <a:ext cx="70567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MyHeap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&gt;::insert(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zh-CN" altLang="en-US" sz="1600" b="1" kern="0" dirty="0">
                <a:solidFill>
                  <a:srgbClr val="CC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隶书" panose="02010509060101010101" pitchFamily="49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heapDataVec.push_back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++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numCounts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  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percolateUp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(numCounts-1,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[numCounts-1]);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9776" y="3717032"/>
            <a:ext cx="86106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MyHeap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percolateUp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index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value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fr-FR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int</a:t>
            </a:r>
            <a:r>
              <a:rPr lang="fr-FR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parentIndex = (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fr-FR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ndex</a:t>
            </a:r>
            <a:r>
              <a:rPr lang="fr-FR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- 1) / 2;</a:t>
            </a:r>
            <a:endParaRPr lang="fr-FR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while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index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0 &amp;&amp; 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parentIndex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&lt;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value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index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parentIndex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index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parentIndex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parentIndex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parentIndex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-1) / 2;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index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value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zh-CN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advTm="157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6046576" y="1468214"/>
            <a:ext cx="762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7037176" y="1468214"/>
            <a:ext cx="723900" cy="4349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253310" y="1192126"/>
            <a:ext cx="8432209" cy="5516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删除最大元素：置换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最大元素在二叉堆的根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节点，也即对应向量的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第一个元素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使用最后一个元素取代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根节点值，把原堆顶置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于向量最末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比较新根节点的两个孩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子，与其大的孩子交换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迭代该过程，直至全树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满足堆序性要求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3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6591553" y="2682651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78"/>
          <p:cNvSpPr>
            <a:spLocks noChangeArrowheads="1"/>
          </p:cNvSpPr>
          <p:nvPr/>
        </p:nvSpPr>
        <p:spPr bwMode="auto">
          <a:xfrm>
            <a:off x="6519545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二叉堆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7875376" y="2077814"/>
            <a:ext cx="30480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H="1">
            <a:off x="7418176" y="2034952"/>
            <a:ext cx="354013" cy="42386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046576" y="2001614"/>
            <a:ext cx="342900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5513176" y="2077814"/>
            <a:ext cx="381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6694276" y="1196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6289464" y="2611214"/>
            <a:ext cx="1762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5589376" y="2687414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>
            <a:off x="5251239" y="2611214"/>
            <a:ext cx="261938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75"/>
          <p:cNvSpPr>
            <a:spLocks noChangeArrowheads="1"/>
          </p:cNvSpPr>
          <p:nvPr/>
        </p:nvSpPr>
        <p:spPr bwMode="auto">
          <a:xfrm>
            <a:off x="5779876" y="17301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Oval 76"/>
          <p:cNvSpPr>
            <a:spLocks noChangeArrowheads="1"/>
          </p:cNvSpPr>
          <p:nvPr/>
        </p:nvSpPr>
        <p:spPr bwMode="auto">
          <a:xfrm>
            <a:off x="5322676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60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Oval 77"/>
          <p:cNvSpPr>
            <a:spLocks noChangeArrowheads="1"/>
          </p:cNvSpPr>
          <p:nvPr/>
        </p:nvSpPr>
        <p:spPr bwMode="auto">
          <a:xfrm>
            <a:off x="4940089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Oval 78"/>
          <p:cNvSpPr>
            <a:spLocks noChangeArrowheads="1"/>
          </p:cNvSpPr>
          <p:nvPr/>
        </p:nvSpPr>
        <p:spPr bwMode="auto">
          <a:xfrm>
            <a:off x="5517368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Oval 79"/>
          <p:cNvSpPr>
            <a:spLocks noChangeArrowheads="1"/>
          </p:cNvSpPr>
          <p:nvPr/>
        </p:nvSpPr>
        <p:spPr bwMode="auto">
          <a:xfrm>
            <a:off x="6008476" y="30207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Oval 80"/>
          <p:cNvSpPr>
            <a:spLocks noChangeArrowheads="1"/>
          </p:cNvSpPr>
          <p:nvPr/>
        </p:nvSpPr>
        <p:spPr bwMode="auto">
          <a:xfrm>
            <a:off x="6237076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Oval 87"/>
          <p:cNvSpPr>
            <a:spLocks noChangeArrowheads="1"/>
          </p:cNvSpPr>
          <p:nvPr/>
        </p:nvSpPr>
        <p:spPr bwMode="auto">
          <a:xfrm>
            <a:off x="7151476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Oval 88"/>
          <p:cNvSpPr>
            <a:spLocks noChangeArrowheads="1"/>
          </p:cNvSpPr>
          <p:nvPr/>
        </p:nvSpPr>
        <p:spPr bwMode="auto">
          <a:xfrm>
            <a:off x="7608676" y="17301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Oval 89"/>
          <p:cNvSpPr>
            <a:spLocks noChangeArrowheads="1"/>
          </p:cNvSpPr>
          <p:nvPr/>
        </p:nvSpPr>
        <p:spPr bwMode="auto">
          <a:xfrm>
            <a:off x="7989676" y="2339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Oval 78"/>
          <p:cNvSpPr>
            <a:spLocks noChangeArrowheads="1"/>
          </p:cNvSpPr>
          <p:nvPr/>
        </p:nvSpPr>
        <p:spPr bwMode="auto">
          <a:xfrm>
            <a:off x="6237076" y="2356061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Oval 78"/>
          <p:cNvSpPr>
            <a:spLocks noChangeArrowheads="1"/>
          </p:cNvSpPr>
          <p:nvPr/>
        </p:nvSpPr>
        <p:spPr bwMode="auto">
          <a:xfrm>
            <a:off x="5774320" y="1733322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176164" y="4656499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dirty="0"/>
          </a:p>
        </p:txBody>
      </p:sp>
      <p:sp>
        <p:nvSpPr>
          <p:cNvPr id="103" name="Rectangle 47"/>
          <p:cNvSpPr>
            <a:spLocks noChangeArrowheads="1"/>
          </p:cNvSpPr>
          <p:nvPr/>
        </p:nvSpPr>
        <p:spPr bwMode="auto">
          <a:xfrm>
            <a:off x="4529196" y="419166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4" name="Rectangle 47"/>
          <p:cNvSpPr>
            <a:spLocks noChangeArrowheads="1"/>
          </p:cNvSpPr>
          <p:nvPr/>
        </p:nvSpPr>
        <p:spPr bwMode="auto">
          <a:xfrm>
            <a:off x="4906140" y="419166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5" name="Rectangle 47"/>
          <p:cNvSpPr>
            <a:spLocks noChangeArrowheads="1"/>
          </p:cNvSpPr>
          <p:nvPr/>
        </p:nvSpPr>
        <p:spPr bwMode="auto">
          <a:xfrm>
            <a:off x="5283084" y="419166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80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6" name="Rectangle 47"/>
          <p:cNvSpPr>
            <a:spLocks noChangeArrowheads="1"/>
          </p:cNvSpPr>
          <p:nvPr/>
        </p:nvSpPr>
        <p:spPr bwMode="auto">
          <a:xfrm>
            <a:off x="5660028" y="419166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60	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7" name="Rectangle 47"/>
          <p:cNvSpPr>
            <a:spLocks noChangeArrowheads="1"/>
          </p:cNvSpPr>
          <p:nvPr/>
        </p:nvSpPr>
        <p:spPr bwMode="auto">
          <a:xfrm>
            <a:off x="6036972" y="419166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70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530590" y="465649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4906556" y="465649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5282522" y="465649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dirty="0"/>
          </a:p>
        </p:txBody>
      </p:sp>
      <p:sp>
        <p:nvSpPr>
          <p:cNvPr id="111" name="矩形 110"/>
          <p:cNvSpPr/>
          <p:nvPr/>
        </p:nvSpPr>
        <p:spPr>
          <a:xfrm>
            <a:off x="5658488" y="465649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dirty="0"/>
          </a:p>
        </p:txBody>
      </p:sp>
      <p:sp>
        <p:nvSpPr>
          <p:cNvPr id="112" name="矩形 111"/>
          <p:cNvSpPr/>
          <p:nvPr/>
        </p:nvSpPr>
        <p:spPr>
          <a:xfrm>
            <a:off x="6034454" y="465649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dirty="0"/>
          </a:p>
        </p:txBody>
      </p:sp>
      <p:sp>
        <p:nvSpPr>
          <p:cNvPr id="113" name="矩形 112"/>
          <p:cNvSpPr/>
          <p:nvPr/>
        </p:nvSpPr>
        <p:spPr>
          <a:xfrm>
            <a:off x="6410420" y="465649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6786386" y="465649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zh-CN" altLang="en-US" dirty="0"/>
          </a:p>
        </p:txBody>
      </p:sp>
      <p:sp>
        <p:nvSpPr>
          <p:cNvPr id="115" name="矩形 114"/>
          <p:cNvSpPr/>
          <p:nvPr/>
        </p:nvSpPr>
        <p:spPr>
          <a:xfrm>
            <a:off x="7162352" y="465649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zh-CN" altLang="en-US" dirty="0"/>
          </a:p>
        </p:txBody>
      </p:sp>
      <p:sp>
        <p:nvSpPr>
          <p:cNvPr id="116" name="矩形 115"/>
          <p:cNvSpPr/>
          <p:nvPr/>
        </p:nvSpPr>
        <p:spPr>
          <a:xfrm>
            <a:off x="7538318" y="465649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7914281" y="465649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</a:t>
            </a:r>
            <a:endParaRPr lang="zh-CN" altLang="en-US" dirty="0"/>
          </a:p>
        </p:txBody>
      </p:sp>
      <p:sp>
        <p:nvSpPr>
          <p:cNvPr id="118" name="Rectangle 47"/>
          <p:cNvSpPr>
            <a:spLocks noChangeArrowheads="1"/>
          </p:cNvSpPr>
          <p:nvPr/>
        </p:nvSpPr>
        <p:spPr bwMode="auto">
          <a:xfrm>
            <a:off x="6413916" y="419166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40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9" name="Rectangle 47"/>
          <p:cNvSpPr>
            <a:spLocks noChangeArrowheads="1"/>
          </p:cNvSpPr>
          <p:nvPr/>
        </p:nvSpPr>
        <p:spPr bwMode="auto">
          <a:xfrm>
            <a:off x="6790860" y="419166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50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0" name="Rectangle 47"/>
          <p:cNvSpPr>
            <a:spLocks noChangeArrowheads="1"/>
          </p:cNvSpPr>
          <p:nvPr/>
        </p:nvSpPr>
        <p:spPr bwMode="auto">
          <a:xfrm>
            <a:off x="7167804" y="419166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30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1" name="Rectangle 47"/>
          <p:cNvSpPr>
            <a:spLocks noChangeArrowheads="1"/>
          </p:cNvSpPr>
          <p:nvPr/>
        </p:nvSpPr>
        <p:spPr bwMode="auto">
          <a:xfrm>
            <a:off x="7544748" y="419166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20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2" name="Rectangle 47"/>
          <p:cNvSpPr>
            <a:spLocks noChangeArrowheads="1"/>
          </p:cNvSpPr>
          <p:nvPr/>
        </p:nvSpPr>
        <p:spPr bwMode="auto">
          <a:xfrm>
            <a:off x="7921690" y="4191664"/>
            <a:ext cx="307963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5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2" name="Rectangle 47"/>
          <p:cNvSpPr>
            <a:spLocks noChangeArrowheads="1"/>
          </p:cNvSpPr>
          <p:nvPr/>
        </p:nvSpPr>
        <p:spPr bwMode="auto">
          <a:xfrm>
            <a:off x="8254875" y="4191664"/>
            <a:ext cx="352832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7" name="Oval 78"/>
          <p:cNvSpPr>
            <a:spLocks noChangeArrowheads="1"/>
          </p:cNvSpPr>
          <p:nvPr/>
        </p:nvSpPr>
        <p:spPr bwMode="auto">
          <a:xfrm>
            <a:off x="6694276" y="117828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Rectangle 47"/>
          <p:cNvSpPr>
            <a:spLocks noChangeArrowheads="1"/>
          </p:cNvSpPr>
          <p:nvPr/>
        </p:nvSpPr>
        <p:spPr bwMode="auto">
          <a:xfrm>
            <a:off x="4540767" y="4191664"/>
            <a:ext cx="352832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矩形 128"/>
              <p:cNvSpPr/>
              <p:nvPr/>
            </p:nvSpPr>
            <p:spPr>
              <a:xfrm>
                <a:off x="5039817" y="5298848"/>
                <a:ext cx="3314729" cy="40011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𝒍𝑪𝒉𝒊𝒍𝒅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&gt;&gt;</m:t>
                          </m:r>
                          <m: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𝟏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𝟏</m:t>
                      </m:r>
                    </m:oMath>
                  </m:oMathPara>
                </a14:m>
                <a:endParaRPr lang="zh-CN" alt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29" name="矩形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17" y="5298848"/>
                <a:ext cx="3314729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4" t="-102" r="15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矩形 129"/>
              <p:cNvSpPr/>
              <p:nvPr/>
            </p:nvSpPr>
            <p:spPr>
              <a:xfrm>
                <a:off x="5036633" y="5927404"/>
                <a:ext cx="3317913" cy="40011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𝒓𝑪𝒉𝒊𝒍𝒅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</m:e>
                      </m:d>
                      <m:r>
                        <a:rPr lang="en-US" altLang="zh-CN" sz="20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  <m: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&gt;&gt;</m:t>
                          </m:r>
                          <m: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𝟏</m:t>
                          </m:r>
                        </m:e>
                      </m:d>
                      <m:r>
                        <a:rPr lang="en-US" altLang="zh-CN" sz="20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</m:t>
                      </m:r>
                      <m:r>
                        <a:rPr lang="en-US" altLang="zh-CN" sz="20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𝟐</m:t>
                      </m:r>
                    </m:oMath>
                  </m:oMathPara>
                </a14:m>
                <a:endParaRPr lang="zh-CN" altLang="en-US" sz="2000" b="1" i="1" dirty="0">
                  <a:solidFill>
                    <a:srgbClr val="FFFF00"/>
                  </a:solidFill>
                  <a:latin typeface="Cambria Math" panose="02040503050406030204" pitchFamily="18" charset="0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633" y="5927404"/>
                <a:ext cx="3317913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4" t="-78" r="15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43"/>
          <p:cNvCxnSpPr/>
          <p:nvPr/>
        </p:nvCxnSpPr>
        <p:spPr bwMode="auto">
          <a:xfrm>
            <a:off x="4931805" y="5025831"/>
            <a:ext cx="28911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31" name="直接连接符 130"/>
          <p:cNvCxnSpPr/>
          <p:nvPr/>
        </p:nvCxnSpPr>
        <p:spPr bwMode="auto">
          <a:xfrm>
            <a:off x="5316245" y="5025831"/>
            <a:ext cx="28911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32" name="Rectangle 47"/>
          <p:cNvSpPr>
            <a:spLocks noChangeArrowheads="1"/>
          </p:cNvSpPr>
          <p:nvPr/>
        </p:nvSpPr>
        <p:spPr bwMode="auto">
          <a:xfrm>
            <a:off x="4528226" y="4195482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33" name="Rectangle 47"/>
          <p:cNvSpPr>
            <a:spLocks noChangeArrowheads="1"/>
          </p:cNvSpPr>
          <p:nvPr/>
        </p:nvSpPr>
        <p:spPr bwMode="auto">
          <a:xfrm>
            <a:off x="4905168" y="4195459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34" name="弧形 133"/>
          <p:cNvSpPr/>
          <p:nvPr/>
        </p:nvSpPr>
        <p:spPr bwMode="auto">
          <a:xfrm rot="18673340">
            <a:off x="4636940" y="4073486"/>
            <a:ext cx="585485" cy="629597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arrow" w="lg" len="lg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5" name="直接连接符 134"/>
          <p:cNvCxnSpPr/>
          <p:nvPr/>
        </p:nvCxnSpPr>
        <p:spPr bwMode="auto">
          <a:xfrm>
            <a:off x="5693836" y="5025831"/>
            <a:ext cx="28911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36" name="直接连接符 135"/>
          <p:cNvCxnSpPr/>
          <p:nvPr/>
        </p:nvCxnSpPr>
        <p:spPr bwMode="auto">
          <a:xfrm>
            <a:off x="6064591" y="5025831"/>
            <a:ext cx="28911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37" name="弧形 136"/>
          <p:cNvSpPr/>
          <p:nvPr/>
        </p:nvSpPr>
        <p:spPr bwMode="auto">
          <a:xfrm rot="18673340">
            <a:off x="4958254" y="3925976"/>
            <a:ext cx="1458021" cy="1476387"/>
          </a:xfrm>
          <a:prstGeom prst="arc">
            <a:avLst>
              <a:gd name="adj1" fmla="val 16200000"/>
              <a:gd name="adj2" fmla="val 321725"/>
            </a:avLst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arrow" w="lg" len="lg"/>
            <a:tailEnd type="arrow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Rectangle 47"/>
          <p:cNvSpPr>
            <a:spLocks noChangeArrowheads="1"/>
          </p:cNvSpPr>
          <p:nvPr/>
        </p:nvSpPr>
        <p:spPr bwMode="auto">
          <a:xfrm>
            <a:off x="6035322" y="4186426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39" name="Rectangle 47"/>
          <p:cNvSpPr>
            <a:spLocks noChangeArrowheads="1"/>
          </p:cNvSpPr>
          <p:nvPr/>
        </p:nvSpPr>
        <p:spPr bwMode="auto">
          <a:xfrm>
            <a:off x="4912117" y="419925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70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cxnSp>
        <p:nvCxnSpPr>
          <p:cNvPr id="140" name="直接连接符 139"/>
          <p:cNvCxnSpPr/>
          <p:nvPr/>
        </p:nvCxnSpPr>
        <p:spPr bwMode="auto">
          <a:xfrm>
            <a:off x="7914281" y="5025831"/>
            <a:ext cx="28911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1" name="Oval 78"/>
          <p:cNvSpPr>
            <a:spLocks noChangeArrowheads="1"/>
          </p:cNvSpPr>
          <p:nvPr/>
        </p:nvSpPr>
        <p:spPr bwMode="auto">
          <a:xfrm>
            <a:off x="5768763" y="1745450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2" name="Oval 78"/>
          <p:cNvSpPr>
            <a:spLocks noChangeArrowheads="1"/>
          </p:cNvSpPr>
          <p:nvPr/>
        </p:nvSpPr>
        <p:spPr bwMode="auto">
          <a:xfrm>
            <a:off x="6698637" y="1216183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" name="Oval 78"/>
          <p:cNvSpPr>
            <a:spLocks noChangeArrowheads="1"/>
          </p:cNvSpPr>
          <p:nvPr/>
        </p:nvSpPr>
        <p:spPr bwMode="auto">
          <a:xfrm>
            <a:off x="6231401" y="2350287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" name="Oval 78"/>
          <p:cNvSpPr>
            <a:spLocks noChangeArrowheads="1"/>
          </p:cNvSpPr>
          <p:nvPr/>
        </p:nvSpPr>
        <p:spPr bwMode="auto">
          <a:xfrm>
            <a:off x="5779876" y="1740032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1115616" y="6031098"/>
            <a:ext cx="3096344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复杂度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logn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400" dirty="0"/>
          </a:p>
        </p:txBody>
      </p:sp>
      <p:sp>
        <p:nvSpPr>
          <p:cNvPr id="69" name="Oval 78"/>
          <p:cNvSpPr>
            <a:spLocks noChangeArrowheads="1"/>
          </p:cNvSpPr>
          <p:nvPr/>
        </p:nvSpPr>
        <p:spPr bwMode="auto">
          <a:xfrm>
            <a:off x="6519545" y="3216755"/>
            <a:ext cx="457200" cy="4282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Rectangle 47"/>
          <p:cNvSpPr>
            <a:spLocks noChangeArrowheads="1"/>
          </p:cNvSpPr>
          <p:nvPr/>
        </p:nvSpPr>
        <p:spPr bwMode="auto">
          <a:xfrm>
            <a:off x="8260501" y="4178791"/>
            <a:ext cx="356726" cy="4572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99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 bwMode="auto">
          <a:xfrm>
            <a:off x="524888" y="3068414"/>
            <a:ext cx="288032" cy="1200299"/>
          </a:xfrm>
          <a:prstGeom prst="leftBrace">
            <a:avLst>
              <a:gd name="adj1" fmla="val 36552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31023" y="3314620"/>
            <a:ext cx="323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置换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3" name="左大括号 72"/>
          <p:cNvSpPr/>
          <p:nvPr/>
        </p:nvSpPr>
        <p:spPr bwMode="auto">
          <a:xfrm>
            <a:off x="510988" y="4442170"/>
            <a:ext cx="288032" cy="1200299"/>
          </a:xfrm>
          <a:prstGeom prst="leftBrace">
            <a:avLst>
              <a:gd name="adj1" fmla="val 36552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17123" y="4688376"/>
            <a:ext cx="323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1997 -0.2678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6" grpId="0" bldLvl="0" animBg="1"/>
      <p:bldP spid="10" grpId="0" bldLvl="0" animBg="1"/>
      <p:bldP spid="103" grpId="0" bldLvl="0" animBg="1"/>
      <p:bldP spid="102" grpId="0" bldLvl="0" animBg="1"/>
      <p:bldP spid="127" grpId="0" bldLvl="0" animBg="1"/>
      <p:bldP spid="128" grpId="0" bldLvl="0" animBg="1"/>
      <p:bldP spid="132" grpId="0" bldLvl="0" animBg="1"/>
      <p:bldP spid="133" grpId="0" bldLvl="0" animBg="1"/>
      <p:bldP spid="134" grpId="0" bldLvl="0" animBg="1"/>
      <p:bldP spid="137" grpId="0" bldLvl="0" animBg="1"/>
      <p:bldP spid="138" grpId="0" bldLvl="0" animBg="1"/>
      <p:bldP spid="139" grpId="0" bldLvl="0" animBg="1"/>
      <p:bldP spid="141" grpId="0" bldLvl="0" animBg="1"/>
      <p:bldP spid="142" grpId="0" bldLvl="0" animBg="1"/>
      <p:bldP spid="143" grpId="0" bldLvl="0" animBg="1"/>
      <p:bldP spid="144" grpId="0" bldLvl="0" animBg="1"/>
      <p:bldP spid="145" grpId="0" bldLvl="0" animBg="1"/>
      <p:bldP spid="69" grpId="0" bldLvl="0" animBg="1"/>
      <p:bldP spid="70" grpId="0" bldLvl="0" animBg="1"/>
      <p:bldP spid="3" grpId="0" bldLvl="0" animBg="1"/>
      <p:bldP spid="23" grpId="0"/>
      <p:bldP spid="73" grpId="0" bldLvl="0" animBg="1"/>
      <p:bldP spid="7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253310" y="1192126"/>
            <a:ext cx="843220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删除最大元素：置换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二叉堆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0687" y="1844824"/>
            <a:ext cx="820891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class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MyHeap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delMax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value =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[numCounts-1];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[numCounts-1] =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[0];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endParaRPr lang="en-US" altLang="zh-CN" sz="20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20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20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堆中元素数目减一  </a:t>
            </a:r>
            <a:endParaRPr lang="zh-CN" altLang="en-US" sz="20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--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numCounts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endParaRPr lang="zh-CN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percolateDown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(0, value);  </a:t>
            </a:r>
            <a:r>
              <a:rPr lang="en-US" altLang="zh-CN" sz="28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28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下滤</a:t>
            </a:r>
            <a:endParaRPr lang="en-US" altLang="zh-CN" sz="28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77" name="左大括号 76"/>
          <p:cNvSpPr/>
          <p:nvPr/>
        </p:nvSpPr>
        <p:spPr bwMode="auto">
          <a:xfrm flipH="1">
            <a:off x="8066410" y="2826564"/>
            <a:ext cx="360040" cy="518572"/>
          </a:xfrm>
          <a:prstGeom prst="leftBrace">
            <a:avLst>
              <a:gd name="adj1" fmla="val 10611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8508016" y="2670351"/>
            <a:ext cx="323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置换</a:t>
            </a:r>
            <a:endParaRPr lang="zh-CN" altLang="en-US" sz="2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二叉堆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79513" y="1124744"/>
            <a:ext cx="662473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删除最大元素：下滤的代码实现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1628800"/>
            <a:ext cx="889248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class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MyHeap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</a:t>
            </a:r>
            <a:r>
              <a:rPr lang="en-US" altLang="zh-CN" dirty="0"/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percolateDown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childTree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value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index =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childTree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目标节点索引  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2*(index + 1) ;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目标节点右子节点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bool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godown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循环下滤退出标志</a:t>
            </a:r>
            <a:endParaRPr lang="en-US" altLang="zh-CN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while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godown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&amp;&amp;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numCounts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godown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&lt;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- 1]) 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--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若左孩子大，则更新为左孩子 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value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]) {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若父节点小于孩子，则下滤 </a:t>
            </a:r>
            <a:endParaRPr lang="en-US" altLang="zh-CN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godown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[index] =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令较大值为交换值 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index =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该交换节点索引下移</a:t>
            </a:r>
            <a:r>
              <a:rPr lang="zh-CN" alt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</a:t>
            </a: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2 * (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+ 1);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重新计算交换节点右子节点  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numCounts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value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- 1]){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令左子节点值为交换值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[index] =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- 1];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index =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maxChid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- 1;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[index] =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value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将调整值赋予交换节点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advTm="157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310135" y="5898430"/>
            <a:ext cx="457200" cy="806638"/>
            <a:chOff x="3310135" y="5898430"/>
            <a:chExt cx="457200" cy="806638"/>
          </a:xfrm>
        </p:grpSpPr>
        <p:sp>
          <p:nvSpPr>
            <p:cNvPr id="137" name="Line 14"/>
            <p:cNvSpPr>
              <a:spLocks noChangeShapeType="1"/>
            </p:cNvSpPr>
            <p:nvPr/>
          </p:nvSpPr>
          <p:spPr bwMode="auto">
            <a:xfrm flipH="1">
              <a:off x="3533296" y="5898430"/>
              <a:ext cx="176122" cy="463611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Oval 80"/>
            <p:cNvSpPr>
              <a:spLocks noChangeArrowheads="1"/>
            </p:cNvSpPr>
            <p:nvPr/>
          </p:nvSpPr>
          <p:spPr bwMode="auto">
            <a:xfrm>
              <a:off x="3310135" y="6247868"/>
              <a:ext cx="457200" cy="4572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  <a:prstDash val="sysDot"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42913" y="5916609"/>
            <a:ext cx="459688" cy="804862"/>
            <a:chOff x="842913" y="5916609"/>
            <a:chExt cx="459688" cy="804862"/>
          </a:xfrm>
        </p:grpSpPr>
        <p:sp>
          <p:nvSpPr>
            <p:cNvPr id="132" name="Line 7"/>
            <p:cNvSpPr>
              <a:spLocks noChangeShapeType="1"/>
            </p:cNvSpPr>
            <p:nvPr/>
          </p:nvSpPr>
          <p:spPr bwMode="auto">
            <a:xfrm>
              <a:off x="842913" y="5916609"/>
              <a:ext cx="154888" cy="423862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" name="Oval 80"/>
            <p:cNvSpPr>
              <a:spLocks noChangeArrowheads="1"/>
            </p:cNvSpPr>
            <p:nvPr/>
          </p:nvSpPr>
          <p:spPr bwMode="auto">
            <a:xfrm>
              <a:off x="845401" y="6264271"/>
              <a:ext cx="457200" cy="4572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  <a:prstDash val="sysDot"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13127" y="4622500"/>
            <a:ext cx="616220" cy="795338"/>
            <a:chOff x="4313127" y="4622500"/>
            <a:chExt cx="616220" cy="795338"/>
          </a:xfrm>
        </p:grpSpPr>
        <p:sp>
          <p:nvSpPr>
            <p:cNvPr id="128" name="Oval 80"/>
            <p:cNvSpPr>
              <a:spLocks noChangeArrowheads="1"/>
            </p:cNvSpPr>
            <p:nvPr/>
          </p:nvSpPr>
          <p:spPr bwMode="auto">
            <a:xfrm>
              <a:off x="4313127" y="4960638"/>
              <a:ext cx="457200" cy="4572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  <a:prstDash val="sysDot"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9" name="Line 14"/>
            <p:cNvSpPr>
              <a:spLocks noChangeShapeType="1"/>
            </p:cNvSpPr>
            <p:nvPr/>
          </p:nvSpPr>
          <p:spPr bwMode="auto">
            <a:xfrm flipH="1">
              <a:off x="4675203" y="4622500"/>
              <a:ext cx="254144" cy="406914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74194" y="3924187"/>
            <a:ext cx="647700" cy="795338"/>
            <a:chOff x="3274194" y="3924187"/>
            <a:chExt cx="647700" cy="795338"/>
          </a:xfrm>
        </p:grpSpPr>
        <p:sp>
          <p:nvSpPr>
            <p:cNvPr id="121" name="Line 7"/>
            <p:cNvSpPr>
              <a:spLocks noChangeShapeType="1"/>
            </p:cNvSpPr>
            <p:nvPr/>
          </p:nvSpPr>
          <p:spPr bwMode="auto">
            <a:xfrm>
              <a:off x="3274194" y="3924187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auto">
            <a:xfrm>
              <a:off x="3464694" y="4262325"/>
              <a:ext cx="457200" cy="4572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  <a:prstDash val="sysDot"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08113" y="3992488"/>
            <a:ext cx="571500" cy="719138"/>
            <a:chOff x="308113" y="3992488"/>
            <a:chExt cx="571500" cy="719138"/>
          </a:xfrm>
        </p:grpSpPr>
        <p:sp>
          <p:nvSpPr>
            <p:cNvPr id="117" name="Line 8"/>
            <p:cNvSpPr>
              <a:spLocks noChangeShapeType="1"/>
            </p:cNvSpPr>
            <p:nvPr/>
          </p:nvSpPr>
          <p:spPr bwMode="auto">
            <a:xfrm flipH="1">
              <a:off x="498613" y="3992488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auto">
            <a:xfrm>
              <a:off x="308113" y="4254426"/>
              <a:ext cx="457200" cy="4572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  <a:prstDash val="sysDot"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35497" y="1091352"/>
            <a:ext cx="8432209" cy="9694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二叉堆：批量构建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给定任意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个元素，构建二叉堆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堆构建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35496" y="2085236"/>
            <a:ext cx="8432209" cy="14157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方法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：逐个插入（蛮力算法）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按元素插入算法，从空堆开始逐个插入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例：构建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{2,5,20,10,60,90}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组成的堆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5" name="Oval 75"/>
          <p:cNvSpPr>
            <a:spLocks noChangeArrowheads="1"/>
          </p:cNvSpPr>
          <p:nvPr/>
        </p:nvSpPr>
        <p:spPr bwMode="auto">
          <a:xfrm>
            <a:off x="755576" y="36505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71303" y="3653084"/>
            <a:ext cx="1720577" cy="1066800"/>
            <a:chOff x="1771303" y="3653084"/>
            <a:chExt cx="1720577" cy="1066800"/>
          </a:xfrm>
        </p:grpSpPr>
        <p:sp>
          <p:nvSpPr>
            <p:cNvPr id="229" name="Line 8"/>
            <p:cNvSpPr>
              <a:spLocks noChangeShapeType="1"/>
            </p:cNvSpPr>
            <p:nvPr/>
          </p:nvSpPr>
          <p:spPr bwMode="auto">
            <a:xfrm flipH="1">
              <a:off x="2767980" y="4000746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" name="Oval 75"/>
            <p:cNvSpPr>
              <a:spLocks noChangeArrowheads="1"/>
            </p:cNvSpPr>
            <p:nvPr/>
          </p:nvSpPr>
          <p:spPr bwMode="auto">
            <a:xfrm>
              <a:off x="3034680" y="365308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1" name="Oval 76"/>
            <p:cNvSpPr>
              <a:spLocks noChangeArrowheads="1"/>
            </p:cNvSpPr>
            <p:nvPr/>
          </p:nvSpPr>
          <p:spPr bwMode="auto">
            <a:xfrm>
              <a:off x="2577480" y="426268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右箭头 2"/>
            <p:cNvSpPr/>
            <p:nvPr/>
          </p:nvSpPr>
          <p:spPr bwMode="auto">
            <a:xfrm>
              <a:off x="1771303" y="3907160"/>
              <a:ext cx="405681" cy="363290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09746" y="3658344"/>
            <a:ext cx="1949878" cy="1066800"/>
            <a:chOff x="4209746" y="3658344"/>
            <a:chExt cx="1949878" cy="1066800"/>
          </a:xfrm>
        </p:grpSpPr>
        <p:sp>
          <p:nvSpPr>
            <p:cNvPr id="233" name="Line 7"/>
            <p:cNvSpPr>
              <a:spLocks noChangeShapeType="1"/>
            </p:cNvSpPr>
            <p:nvPr/>
          </p:nvSpPr>
          <p:spPr bwMode="auto">
            <a:xfrm>
              <a:off x="5511924" y="3929806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4" name="Line 8"/>
            <p:cNvSpPr>
              <a:spLocks noChangeShapeType="1"/>
            </p:cNvSpPr>
            <p:nvPr/>
          </p:nvSpPr>
          <p:spPr bwMode="auto">
            <a:xfrm flipH="1">
              <a:off x="4978524" y="4006006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" name="Oval 75"/>
            <p:cNvSpPr>
              <a:spLocks noChangeArrowheads="1"/>
            </p:cNvSpPr>
            <p:nvPr/>
          </p:nvSpPr>
          <p:spPr bwMode="auto">
            <a:xfrm>
              <a:off x="5245224" y="365834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6" name="Oval 76"/>
            <p:cNvSpPr>
              <a:spLocks noChangeArrowheads="1"/>
            </p:cNvSpPr>
            <p:nvPr/>
          </p:nvSpPr>
          <p:spPr bwMode="auto">
            <a:xfrm>
              <a:off x="4788024" y="426794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7" name="Oval 80"/>
            <p:cNvSpPr>
              <a:spLocks noChangeArrowheads="1"/>
            </p:cNvSpPr>
            <p:nvPr/>
          </p:nvSpPr>
          <p:spPr bwMode="auto">
            <a:xfrm>
              <a:off x="5702424" y="426794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8" name="右箭头 237"/>
            <p:cNvSpPr/>
            <p:nvPr/>
          </p:nvSpPr>
          <p:spPr bwMode="auto">
            <a:xfrm>
              <a:off x="4209746" y="3907160"/>
              <a:ext cx="405681" cy="363290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20054" y="4952468"/>
            <a:ext cx="1875882" cy="1752600"/>
            <a:chOff x="2120054" y="4952468"/>
            <a:chExt cx="1875882" cy="1752600"/>
          </a:xfrm>
        </p:grpSpPr>
        <p:sp>
          <p:nvSpPr>
            <p:cNvPr id="185" name="Line 7"/>
            <p:cNvSpPr>
              <a:spLocks noChangeShapeType="1"/>
            </p:cNvSpPr>
            <p:nvPr/>
          </p:nvSpPr>
          <p:spPr bwMode="auto">
            <a:xfrm>
              <a:off x="3348236" y="5223930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" name="Line 8"/>
            <p:cNvSpPr>
              <a:spLocks noChangeShapeType="1"/>
            </p:cNvSpPr>
            <p:nvPr/>
          </p:nvSpPr>
          <p:spPr bwMode="auto">
            <a:xfrm flipH="1">
              <a:off x="2814836" y="5300130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8" name="Line 13"/>
            <p:cNvSpPr>
              <a:spLocks noChangeShapeType="1"/>
            </p:cNvSpPr>
            <p:nvPr/>
          </p:nvSpPr>
          <p:spPr bwMode="auto">
            <a:xfrm>
              <a:off x="2891036" y="5909730"/>
              <a:ext cx="138113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" name="Line 14"/>
            <p:cNvSpPr>
              <a:spLocks noChangeShapeType="1"/>
            </p:cNvSpPr>
            <p:nvPr/>
          </p:nvSpPr>
          <p:spPr bwMode="auto">
            <a:xfrm flipH="1">
              <a:off x="2552899" y="5833530"/>
              <a:ext cx="261938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" name="Oval 75"/>
            <p:cNvSpPr>
              <a:spLocks noChangeArrowheads="1"/>
            </p:cNvSpPr>
            <p:nvPr/>
          </p:nvSpPr>
          <p:spPr bwMode="auto">
            <a:xfrm>
              <a:off x="3081536" y="49524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1" name="Oval 76"/>
            <p:cNvSpPr>
              <a:spLocks noChangeArrowheads="1"/>
            </p:cNvSpPr>
            <p:nvPr/>
          </p:nvSpPr>
          <p:spPr bwMode="auto">
            <a:xfrm>
              <a:off x="2624336" y="55620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2" name="Oval 77"/>
            <p:cNvSpPr>
              <a:spLocks noChangeArrowheads="1"/>
            </p:cNvSpPr>
            <p:nvPr/>
          </p:nvSpPr>
          <p:spPr bwMode="auto">
            <a:xfrm>
              <a:off x="2241749" y="624310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3" name="Oval 78"/>
            <p:cNvSpPr>
              <a:spLocks noChangeArrowheads="1"/>
            </p:cNvSpPr>
            <p:nvPr/>
          </p:nvSpPr>
          <p:spPr bwMode="auto">
            <a:xfrm>
              <a:off x="2776736" y="62478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5" name="Oval 80"/>
            <p:cNvSpPr>
              <a:spLocks noChangeArrowheads="1"/>
            </p:cNvSpPr>
            <p:nvPr/>
          </p:nvSpPr>
          <p:spPr bwMode="auto">
            <a:xfrm>
              <a:off x="3538736" y="55620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9" name="右箭头 238"/>
            <p:cNvSpPr/>
            <p:nvPr/>
          </p:nvSpPr>
          <p:spPr bwMode="auto">
            <a:xfrm>
              <a:off x="2120054" y="5609023"/>
              <a:ext cx="323272" cy="363290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267" y="4970953"/>
            <a:ext cx="1859172" cy="1747837"/>
            <a:chOff x="55267" y="4970953"/>
            <a:chExt cx="1859172" cy="1747837"/>
          </a:xfrm>
        </p:grpSpPr>
        <p:sp>
          <p:nvSpPr>
            <p:cNvPr id="171" name="Line 7"/>
            <p:cNvSpPr>
              <a:spLocks noChangeShapeType="1"/>
            </p:cNvSpPr>
            <p:nvPr/>
          </p:nvSpPr>
          <p:spPr bwMode="auto">
            <a:xfrm>
              <a:off x="1266739" y="5242415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2" name="Line 8"/>
            <p:cNvSpPr>
              <a:spLocks noChangeShapeType="1"/>
            </p:cNvSpPr>
            <p:nvPr/>
          </p:nvSpPr>
          <p:spPr bwMode="auto">
            <a:xfrm flipH="1">
              <a:off x="733339" y="5318615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" name="Line 14"/>
            <p:cNvSpPr>
              <a:spLocks noChangeShapeType="1"/>
            </p:cNvSpPr>
            <p:nvPr/>
          </p:nvSpPr>
          <p:spPr bwMode="auto">
            <a:xfrm flipH="1">
              <a:off x="471402" y="5852015"/>
              <a:ext cx="261938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" name="Oval 75"/>
            <p:cNvSpPr>
              <a:spLocks noChangeArrowheads="1"/>
            </p:cNvSpPr>
            <p:nvPr/>
          </p:nvSpPr>
          <p:spPr bwMode="auto">
            <a:xfrm>
              <a:off x="1000039" y="49709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7" name="Oval 76"/>
            <p:cNvSpPr>
              <a:spLocks noChangeArrowheads="1"/>
            </p:cNvSpPr>
            <p:nvPr/>
          </p:nvSpPr>
          <p:spPr bwMode="auto">
            <a:xfrm>
              <a:off x="542839" y="55805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8" name="Oval 77"/>
            <p:cNvSpPr>
              <a:spLocks noChangeArrowheads="1"/>
            </p:cNvSpPr>
            <p:nvPr/>
          </p:nvSpPr>
          <p:spPr bwMode="auto">
            <a:xfrm>
              <a:off x="160252" y="626159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1" name="Oval 80"/>
            <p:cNvSpPr>
              <a:spLocks noChangeArrowheads="1"/>
            </p:cNvSpPr>
            <p:nvPr/>
          </p:nvSpPr>
          <p:spPr bwMode="auto">
            <a:xfrm>
              <a:off x="1457239" y="55805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0" name="右箭头 239"/>
            <p:cNvSpPr/>
            <p:nvPr/>
          </p:nvSpPr>
          <p:spPr bwMode="auto">
            <a:xfrm>
              <a:off x="55267" y="5609023"/>
              <a:ext cx="301836" cy="363290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194929" y="4941168"/>
            <a:ext cx="1987242" cy="1752600"/>
            <a:chOff x="4194929" y="4941168"/>
            <a:chExt cx="1987242" cy="1752600"/>
          </a:xfrm>
        </p:grpSpPr>
        <p:sp>
          <p:nvSpPr>
            <p:cNvPr id="198" name="Line 7"/>
            <p:cNvSpPr>
              <a:spLocks noChangeShapeType="1"/>
            </p:cNvSpPr>
            <p:nvPr/>
          </p:nvSpPr>
          <p:spPr bwMode="auto">
            <a:xfrm>
              <a:off x="5534471" y="5212630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" name="Line 8"/>
            <p:cNvSpPr>
              <a:spLocks noChangeShapeType="1"/>
            </p:cNvSpPr>
            <p:nvPr/>
          </p:nvSpPr>
          <p:spPr bwMode="auto">
            <a:xfrm flipH="1">
              <a:off x="5001071" y="5288830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" name="Line 12"/>
            <p:cNvSpPr>
              <a:spLocks noChangeShapeType="1"/>
            </p:cNvSpPr>
            <p:nvPr/>
          </p:nvSpPr>
          <p:spPr bwMode="auto">
            <a:xfrm flipH="1">
              <a:off x="5777359" y="5822230"/>
              <a:ext cx="176213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" name="Line 13"/>
            <p:cNvSpPr>
              <a:spLocks noChangeShapeType="1"/>
            </p:cNvSpPr>
            <p:nvPr/>
          </p:nvSpPr>
          <p:spPr bwMode="auto">
            <a:xfrm>
              <a:off x="5077271" y="5898430"/>
              <a:ext cx="138113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" name="Line 14"/>
            <p:cNvSpPr>
              <a:spLocks noChangeShapeType="1"/>
            </p:cNvSpPr>
            <p:nvPr/>
          </p:nvSpPr>
          <p:spPr bwMode="auto">
            <a:xfrm flipH="1">
              <a:off x="4739134" y="5822230"/>
              <a:ext cx="261938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3" name="Oval 75"/>
            <p:cNvSpPr>
              <a:spLocks noChangeArrowheads="1"/>
            </p:cNvSpPr>
            <p:nvPr/>
          </p:nvSpPr>
          <p:spPr bwMode="auto">
            <a:xfrm>
              <a:off x="5267771" y="49411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4" name="Oval 76"/>
            <p:cNvSpPr>
              <a:spLocks noChangeArrowheads="1"/>
            </p:cNvSpPr>
            <p:nvPr/>
          </p:nvSpPr>
          <p:spPr bwMode="auto">
            <a:xfrm>
              <a:off x="4810571" y="55507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5" name="Oval 77"/>
            <p:cNvSpPr>
              <a:spLocks noChangeArrowheads="1"/>
            </p:cNvSpPr>
            <p:nvPr/>
          </p:nvSpPr>
          <p:spPr bwMode="auto">
            <a:xfrm>
              <a:off x="4427984" y="623180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6" name="Oval 78"/>
            <p:cNvSpPr>
              <a:spLocks noChangeArrowheads="1"/>
            </p:cNvSpPr>
            <p:nvPr/>
          </p:nvSpPr>
          <p:spPr bwMode="auto">
            <a:xfrm>
              <a:off x="4962971" y="62365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7" name="Oval 79"/>
            <p:cNvSpPr>
              <a:spLocks noChangeArrowheads="1"/>
            </p:cNvSpPr>
            <p:nvPr/>
          </p:nvSpPr>
          <p:spPr bwMode="auto">
            <a:xfrm>
              <a:off x="5496371" y="62365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8" name="Oval 80"/>
            <p:cNvSpPr>
              <a:spLocks noChangeArrowheads="1"/>
            </p:cNvSpPr>
            <p:nvPr/>
          </p:nvSpPr>
          <p:spPr bwMode="auto">
            <a:xfrm>
              <a:off x="5724971" y="55507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1" name="右箭头 240"/>
            <p:cNvSpPr/>
            <p:nvPr/>
          </p:nvSpPr>
          <p:spPr bwMode="auto">
            <a:xfrm>
              <a:off x="4194929" y="5589078"/>
              <a:ext cx="329893" cy="363290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38900" y="1068051"/>
            <a:ext cx="2242416" cy="798894"/>
            <a:chOff x="6645991" y="1155230"/>
            <a:chExt cx="2242416" cy="798894"/>
          </a:xfrm>
        </p:grpSpPr>
        <p:sp>
          <p:nvSpPr>
            <p:cNvPr id="243" name="Rectangle 47"/>
            <p:cNvSpPr>
              <a:spLocks noChangeArrowheads="1"/>
            </p:cNvSpPr>
            <p:nvPr/>
          </p:nvSpPr>
          <p:spPr bwMode="auto">
            <a:xfrm>
              <a:off x="7400849" y="149692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44" name="Rectangle 47"/>
            <p:cNvSpPr>
              <a:spLocks noChangeArrowheads="1"/>
            </p:cNvSpPr>
            <p:nvPr/>
          </p:nvSpPr>
          <p:spPr bwMode="auto">
            <a:xfrm>
              <a:off x="7777793" y="149692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10	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45" name="矩形 244"/>
            <p:cNvSpPr/>
            <p:nvPr/>
          </p:nvSpPr>
          <p:spPr>
            <a:xfrm>
              <a:off x="6652428" y="1155230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endParaRPr lang="zh-CN" altLang="en-US" sz="1600" dirty="0"/>
            </a:p>
          </p:txBody>
        </p:sp>
        <p:sp>
          <p:nvSpPr>
            <p:cNvPr id="246" name="矩形 245"/>
            <p:cNvSpPr/>
            <p:nvPr/>
          </p:nvSpPr>
          <p:spPr>
            <a:xfrm>
              <a:off x="7028394" y="1155230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sz="1600" dirty="0"/>
            </a:p>
          </p:txBody>
        </p:sp>
        <p:sp>
          <p:nvSpPr>
            <p:cNvPr id="247" name="矩形 246"/>
            <p:cNvSpPr/>
            <p:nvPr/>
          </p:nvSpPr>
          <p:spPr>
            <a:xfrm>
              <a:off x="7404360" y="1155230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1600" dirty="0"/>
            </a:p>
          </p:txBody>
        </p:sp>
        <p:sp>
          <p:nvSpPr>
            <p:cNvPr id="248" name="矩形 247"/>
            <p:cNvSpPr/>
            <p:nvPr/>
          </p:nvSpPr>
          <p:spPr>
            <a:xfrm>
              <a:off x="7780326" y="1155230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sz="1600" dirty="0"/>
            </a:p>
          </p:txBody>
        </p:sp>
        <p:sp>
          <p:nvSpPr>
            <p:cNvPr id="249" name="矩形 248"/>
            <p:cNvSpPr/>
            <p:nvPr/>
          </p:nvSpPr>
          <p:spPr>
            <a:xfrm>
              <a:off x="8156292" y="1155230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sz="1600" dirty="0"/>
            </a:p>
          </p:txBody>
        </p:sp>
        <p:sp>
          <p:nvSpPr>
            <p:cNvPr id="250" name="矩形 249"/>
            <p:cNvSpPr/>
            <p:nvPr/>
          </p:nvSpPr>
          <p:spPr>
            <a:xfrm>
              <a:off x="8532258" y="1155230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endParaRPr lang="zh-CN" altLang="en-US" sz="1600" dirty="0"/>
            </a:p>
          </p:txBody>
        </p:sp>
        <p:sp>
          <p:nvSpPr>
            <p:cNvPr id="252" name="Rectangle 47"/>
            <p:cNvSpPr>
              <a:spLocks noChangeArrowheads="1"/>
            </p:cNvSpPr>
            <p:nvPr/>
          </p:nvSpPr>
          <p:spPr bwMode="auto">
            <a:xfrm>
              <a:off x="8531681" y="149692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30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4" name="Rectangle 47"/>
            <p:cNvSpPr>
              <a:spLocks noChangeArrowheads="1"/>
            </p:cNvSpPr>
            <p:nvPr/>
          </p:nvSpPr>
          <p:spPr bwMode="auto">
            <a:xfrm>
              <a:off x="6645991" y="1496924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2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5" name="Rectangle 47"/>
            <p:cNvSpPr>
              <a:spLocks noChangeArrowheads="1"/>
            </p:cNvSpPr>
            <p:nvPr/>
          </p:nvSpPr>
          <p:spPr bwMode="auto">
            <a:xfrm>
              <a:off x="8153087" y="149692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60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" name="Rectangle 47"/>
            <p:cNvSpPr>
              <a:spLocks noChangeArrowheads="1"/>
            </p:cNvSpPr>
            <p:nvPr/>
          </p:nvSpPr>
          <p:spPr bwMode="auto">
            <a:xfrm>
              <a:off x="7029882" y="149692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5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50064" y="1916832"/>
            <a:ext cx="2242416" cy="673224"/>
            <a:chOff x="6650064" y="1988840"/>
            <a:chExt cx="2242416" cy="673224"/>
          </a:xfrm>
        </p:grpSpPr>
        <p:sp>
          <p:nvSpPr>
            <p:cNvPr id="74" name="Rectangle 47"/>
            <p:cNvSpPr>
              <a:spLocks noChangeArrowheads="1"/>
            </p:cNvSpPr>
            <p:nvPr/>
          </p:nvSpPr>
          <p:spPr bwMode="auto">
            <a:xfrm>
              <a:off x="7404922" y="220486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" name="Rectangle 47"/>
            <p:cNvSpPr>
              <a:spLocks noChangeArrowheads="1"/>
            </p:cNvSpPr>
            <p:nvPr/>
          </p:nvSpPr>
          <p:spPr bwMode="auto">
            <a:xfrm>
              <a:off x="7781866" y="220486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10	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3" name="Rectangle 47"/>
            <p:cNvSpPr>
              <a:spLocks noChangeArrowheads="1"/>
            </p:cNvSpPr>
            <p:nvPr/>
          </p:nvSpPr>
          <p:spPr bwMode="auto">
            <a:xfrm>
              <a:off x="8535754" y="220486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30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5" name="Rectangle 47"/>
            <p:cNvSpPr>
              <a:spLocks noChangeArrowheads="1"/>
            </p:cNvSpPr>
            <p:nvPr/>
          </p:nvSpPr>
          <p:spPr bwMode="auto">
            <a:xfrm>
              <a:off x="6650064" y="2204864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5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6" name="Rectangle 47"/>
            <p:cNvSpPr>
              <a:spLocks noChangeArrowheads="1"/>
            </p:cNvSpPr>
            <p:nvPr/>
          </p:nvSpPr>
          <p:spPr bwMode="auto">
            <a:xfrm>
              <a:off x="8157160" y="220486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60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7" name="Rectangle 47"/>
            <p:cNvSpPr>
              <a:spLocks noChangeArrowheads="1"/>
            </p:cNvSpPr>
            <p:nvPr/>
          </p:nvSpPr>
          <p:spPr bwMode="auto">
            <a:xfrm>
              <a:off x="7033955" y="2204864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2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2" name="右箭头 111"/>
            <p:cNvSpPr/>
            <p:nvPr/>
          </p:nvSpPr>
          <p:spPr bwMode="auto">
            <a:xfrm rot="5400000">
              <a:off x="7666718" y="1915207"/>
              <a:ext cx="216024" cy="363290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60232" y="2636912"/>
            <a:ext cx="2242416" cy="673224"/>
            <a:chOff x="6660232" y="2708920"/>
            <a:chExt cx="2242416" cy="673224"/>
          </a:xfrm>
        </p:grpSpPr>
        <p:sp>
          <p:nvSpPr>
            <p:cNvPr id="88" name="Rectangle 47"/>
            <p:cNvSpPr>
              <a:spLocks noChangeArrowheads="1"/>
            </p:cNvSpPr>
            <p:nvPr/>
          </p:nvSpPr>
          <p:spPr bwMode="auto">
            <a:xfrm>
              <a:off x="7415090" y="2924944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5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9" name="Rectangle 47"/>
            <p:cNvSpPr>
              <a:spLocks noChangeArrowheads="1"/>
            </p:cNvSpPr>
            <p:nvPr/>
          </p:nvSpPr>
          <p:spPr bwMode="auto">
            <a:xfrm>
              <a:off x="7792034" y="292494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10	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0" name="Rectangle 47"/>
            <p:cNvSpPr>
              <a:spLocks noChangeArrowheads="1"/>
            </p:cNvSpPr>
            <p:nvPr/>
          </p:nvSpPr>
          <p:spPr bwMode="auto">
            <a:xfrm>
              <a:off x="8545922" y="292494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30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1" name="Rectangle 47"/>
            <p:cNvSpPr>
              <a:spLocks noChangeArrowheads="1"/>
            </p:cNvSpPr>
            <p:nvPr/>
          </p:nvSpPr>
          <p:spPr bwMode="auto">
            <a:xfrm>
              <a:off x="6660232" y="2924944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2" name="Rectangle 47"/>
            <p:cNvSpPr>
              <a:spLocks noChangeArrowheads="1"/>
            </p:cNvSpPr>
            <p:nvPr/>
          </p:nvSpPr>
          <p:spPr bwMode="auto">
            <a:xfrm>
              <a:off x="8167328" y="292494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60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3" name="Rectangle 47"/>
            <p:cNvSpPr>
              <a:spLocks noChangeArrowheads="1"/>
            </p:cNvSpPr>
            <p:nvPr/>
          </p:nvSpPr>
          <p:spPr bwMode="auto">
            <a:xfrm>
              <a:off x="7044123" y="2924944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2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3" name="右箭头 112"/>
            <p:cNvSpPr/>
            <p:nvPr/>
          </p:nvSpPr>
          <p:spPr bwMode="auto">
            <a:xfrm rot="5400000">
              <a:off x="7674627" y="2627379"/>
              <a:ext cx="200207" cy="363290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60232" y="3356294"/>
            <a:ext cx="2242416" cy="673922"/>
            <a:chOff x="6660232" y="3428302"/>
            <a:chExt cx="2242416" cy="673922"/>
          </a:xfrm>
        </p:grpSpPr>
        <p:sp>
          <p:nvSpPr>
            <p:cNvPr id="94" name="Rectangle 47"/>
            <p:cNvSpPr>
              <a:spLocks noChangeArrowheads="1"/>
            </p:cNvSpPr>
            <p:nvPr/>
          </p:nvSpPr>
          <p:spPr bwMode="auto">
            <a:xfrm>
              <a:off x="7415090" y="3645024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5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5" name="Rectangle 47"/>
            <p:cNvSpPr>
              <a:spLocks noChangeArrowheads="1"/>
            </p:cNvSpPr>
            <p:nvPr/>
          </p:nvSpPr>
          <p:spPr bwMode="auto">
            <a:xfrm>
              <a:off x="7792034" y="3645024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 2	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" name="Rectangle 47"/>
            <p:cNvSpPr>
              <a:spLocks noChangeArrowheads="1"/>
            </p:cNvSpPr>
            <p:nvPr/>
          </p:nvSpPr>
          <p:spPr bwMode="auto">
            <a:xfrm>
              <a:off x="8545922" y="364502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30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7" name="Rectangle 47"/>
            <p:cNvSpPr>
              <a:spLocks noChangeArrowheads="1"/>
            </p:cNvSpPr>
            <p:nvPr/>
          </p:nvSpPr>
          <p:spPr bwMode="auto">
            <a:xfrm>
              <a:off x="6660232" y="3645024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8" name="Rectangle 47"/>
            <p:cNvSpPr>
              <a:spLocks noChangeArrowheads="1"/>
            </p:cNvSpPr>
            <p:nvPr/>
          </p:nvSpPr>
          <p:spPr bwMode="auto">
            <a:xfrm>
              <a:off x="8167328" y="3645024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60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>
              <a:off x="7044123" y="3645024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10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4" name="右箭头 113"/>
            <p:cNvSpPr/>
            <p:nvPr/>
          </p:nvSpPr>
          <p:spPr bwMode="auto">
            <a:xfrm rot="5400000">
              <a:off x="7666369" y="3355018"/>
              <a:ext cx="216722" cy="363290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49196" y="4077072"/>
            <a:ext cx="2242416" cy="745232"/>
            <a:chOff x="6649196" y="4149080"/>
            <a:chExt cx="2242416" cy="745232"/>
          </a:xfrm>
        </p:grpSpPr>
        <p:sp>
          <p:nvSpPr>
            <p:cNvPr id="100" name="Rectangle 47"/>
            <p:cNvSpPr>
              <a:spLocks noChangeArrowheads="1"/>
            </p:cNvSpPr>
            <p:nvPr/>
          </p:nvSpPr>
          <p:spPr bwMode="auto">
            <a:xfrm>
              <a:off x="7404054" y="4437112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5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1" name="Rectangle 47"/>
            <p:cNvSpPr>
              <a:spLocks noChangeArrowheads="1"/>
            </p:cNvSpPr>
            <p:nvPr/>
          </p:nvSpPr>
          <p:spPr bwMode="auto">
            <a:xfrm>
              <a:off x="7780998" y="4437112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 2	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" name="Rectangle 47"/>
            <p:cNvSpPr>
              <a:spLocks noChangeArrowheads="1"/>
            </p:cNvSpPr>
            <p:nvPr/>
          </p:nvSpPr>
          <p:spPr bwMode="auto">
            <a:xfrm>
              <a:off x="8534886" y="4437112"/>
              <a:ext cx="356726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30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3" name="Rectangle 47"/>
            <p:cNvSpPr>
              <a:spLocks noChangeArrowheads="1"/>
            </p:cNvSpPr>
            <p:nvPr/>
          </p:nvSpPr>
          <p:spPr bwMode="auto">
            <a:xfrm>
              <a:off x="6649196" y="4437112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60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4" name="Rectangle 47"/>
            <p:cNvSpPr>
              <a:spLocks noChangeArrowheads="1"/>
            </p:cNvSpPr>
            <p:nvPr/>
          </p:nvSpPr>
          <p:spPr bwMode="auto">
            <a:xfrm>
              <a:off x="8156292" y="4437112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10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5" name="Rectangle 47"/>
            <p:cNvSpPr>
              <a:spLocks noChangeArrowheads="1"/>
            </p:cNvSpPr>
            <p:nvPr/>
          </p:nvSpPr>
          <p:spPr bwMode="auto">
            <a:xfrm>
              <a:off x="7033087" y="4437112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5" name="右箭头 114"/>
            <p:cNvSpPr/>
            <p:nvPr/>
          </p:nvSpPr>
          <p:spPr bwMode="auto">
            <a:xfrm rot="5400000">
              <a:off x="7658520" y="4083645"/>
              <a:ext cx="232420" cy="363290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48524" y="4869160"/>
            <a:ext cx="2242416" cy="745232"/>
            <a:chOff x="6648524" y="4941168"/>
            <a:chExt cx="2242416" cy="745232"/>
          </a:xfrm>
        </p:grpSpPr>
        <p:sp>
          <p:nvSpPr>
            <p:cNvPr id="106" name="Rectangle 47"/>
            <p:cNvSpPr>
              <a:spLocks noChangeArrowheads="1"/>
            </p:cNvSpPr>
            <p:nvPr/>
          </p:nvSpPr>
          <p:spPr bwMode="auto">
            <a:xfrm>
              <a:off x="7403382" y="5229200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60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7" name="Rectangle 47"/>
            <p:cNvSpPr>
              <a:spLocks noChangeArrowheads="1"/>
            </p:cNvSpPr>
            <p:nvPr/>
          </p:nvSpPr>
          <p:spPr bwMode="auto">
            <a:xfrm>
              <a:off x="7780326" y="5229200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 2	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" name="Rectangle 47"/>
            <p:cNvSpPr>
              <a:spLocks noChangeArrowheads="1"/>
            </p:cNvSpPr>
            <p:nvPr/>
          </p:nvSpPr>
          <p:spPr bwMode="auto">
            <a:xfrm>
              <a:off x="8534214" y="5229200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5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9" name="Rectangle 47"/>
            <p:cNvSpPr>
              <a:spLocks noChangeArrowheads="1"/>
            </p:cNvSpPr>
            <p:nvPr/>
          </p:nvSpPr>
          <p:spPr bwMode="auto">
            <a:xfrm>
              <a:off x="6648524" y="5229200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90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0" name="Rectangle 47"/>
            <p:cNvSpPr>
              <a:spLocks noChangeArrowheads="1"/>
            </p:cNvSpPr>
            <p:nvPr/>
          </p:nvSpPr>
          <p:spPr bwMode="auto">
            <a:xfrm>
              <a:off x="8155620" y="5229200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10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1" name="Rectangle 47"/>
            <p:cNvSpPr>
              <a:spLocks noChangeArrowheads="1"/>
            </p:cNvSpPr>
            <p:nvPr/>
          </p:nvSpPr>
          <p:spPr bwMode="auto">
            <a:xfrm>
              <a:off x="7032415" y="5229200"/>
              <a:ext cx="356726" cy="457200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6" name="右箭头 115"/>
            <p:cNvSpPr/>
            <p:nvPr/>
          </p:nvSpPr>
          <p:spPr bwMode="auto">
            <a:xfrm rot="5400000">
              <a:off x="7643995" y="4875733"/>
              <a:ext cx="232420" cy="363290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矩形 145"/>
              <p:cNvSpPr/>
              <p:nvPr/>
            </p:nvSpPr>
            <p:spPr>
              <a:xfrm>
                <a:off x="6312979" y="5732295"/>
                <a:ext cx="2730783" cy="100854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复杂度：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𝑶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𝒍𝒐𝒈</m:t>
                        </m:r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𝟏</m:t>
                        </m:r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𝒍𝒐𝒈</m:t>
                        </m:r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𝟐</m:t>
                        </m:r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+…+</m:t>
                        </m:r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𝒍𝒐𝒈𝒏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𝑶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𝒍𝒐𝒈𝒏</m:t>
                        </m:r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!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𝑶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𝒏𝒍𝒐𝒈𝒏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46" name="矩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79" y="5732295"/>
                <a:ext cx="2730783" cy="1008546"/>
              </a:xfrm>
              <a:prstGeom prst="rect">
                <a:avLst/>
              </a:prstGeom>
              <a:blipFill rotWithShape="1">
                <a:blip r:embed="rId1"/>
                <a:stretch>
                  <a:fillRect l="-16" t="-15" r="3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ldLvl="0" animBg="1"/>
      <p:bldP spid="14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堆构建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253309" y="1149132"/>
            <a:ext cx="8432209" cy="17851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方法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：堆合并法（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Floyd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算法，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1964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自底向上（向量中则自右向左）进行堆合并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假设左子堆和右子堆满足堆序性，对左右子堆及它们的父节点进行类似删除最大元素后的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调整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Line 13"/>
          <p:cNvSpPr>
            <a:spLocks noChangeShapeType="1"/>
          </p:cNvSpPr>
          <p:nvPr/>
        </p:nvSpPr>
        <p:spPr bwMode="auto">
          <a:xfrm>
            <a:off x="2182161" y="4541602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Line 5"/>
          <p:cNvSpPr>
            <a:spLocks noChangeShapeType="1"/>
          </p:cNvSpPr>
          <p:nvPr/>
        </p:nvSpPr>
        <p:spPr bwMode="auto">
          <a:xfrm>
            <a:off x="3465984" y="3936765"/>
            <a:ext cx="30480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6"/>
          <p:cNvSpPr>
            <a:spLocks noChangeShapeType="1"/>
          </p:cNvSpPr>
          <p:nvPr/>
        </p:nvSpPr>
        <p:spPr bwMode="auto">
          <a:xfrm flipH="1">
            <a:off x="3008784" y="3893903"/>
            <a:ext cx="354013" cy="42386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Line 7"/>
          <p:cNvSpPr>
            <a:spLocks noChangeShapeType="1"/>
          </p:cNvSpPr>
          <p:nvPr/>
        </p:nvSpPr>
        <p:spPr bwMode="auto">
          <a:xfrm>
            <a:off x="1637184" y="3860565"/>
            <a:ext cx="342900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Line 8"/>
          <p:cNvSpPr>
            <a:spLocks noChangeShapeType="1"/>
          </p:cNvSpPr>
          <p:nvPr/>
        </p:nvSpPr>
        <p:spPr bwMode="auto">
          <a:xfrm flipH="1">
            <a:off x="1103784" y="3936765"/>
            <a:ext cx="381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9"/>
          <p:cNvSpPr>
            <a:spLocks noChangeShapeType="1"/>
          </p:cNvSpPr>
          <p:nvPr/>
        </p:nvSpPr>
        <p:spPr bwMode="auto">
          <a:xfrm>
            <a:off x="2627784" y="3327165"/>
            <a:ext cx="723900" cy="4349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Line 10"/>
          <p:cNvSpPr>
            <a:spLocks noChangeShapeType="1"/>
          </p:cNvSpPr>
          <p:nvPr/>
        </p:nvSpPr>
        <p:spPr bwMode="auto">
          <a:xfrm flipH="1">
            <a:off x="1637184" y="3327165"/>
            <a:ext cx="762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2284884" y="3055703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Line 12"/>
          <p:cNvSpPr>
            <a:spLocks noChangeShapeType="1"/>
          </p:cNvSpPr>
          <p:nvPr/>
        </p:nvSpPr>
        <p:spPr bwMode="auto">
          <a:xfrm flipH="1">
            <a:off x="1880072" y="4470165"/>
            <a:ext cx="1762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Line 13"/>
          <p:cNvSpPr>
            <a:spLocks noChangeShapeType="1"/>
          </p:cNvSpPr>
          <p:nvPr/>
        </p:nvSpPr>
        <p:spPr bwMode="auto">
          <a:xfrm>
            <a:off x="1179984" y="4546365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 flipH="1">
            <a:off x="841847" y="4470165"/>
            <a:ext cx="261938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Oval 75"/>
          <p:cNvSpPr>
            <a:spLocks noChangeArrowheads="1"/>
          </p:cNvSpPr>
          <p:nvPr/>
        </p:nvSpPr>
        <p:spPr bwMode="auto">
          <a:xfrm>
            <a:off x="1370484" y="3589103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5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Oval 76"/>
          <p:cNvSpPr>
            <a:spLocks noChangeArrowheads="1"/>
          </p:cNvSpPr>
          <p:nvPr/>
        </p:nvSpPr>
        <p:spPr bwMode="auto">
          <a:xfrm>
            <a:off x="913284" y="4198703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60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Oval 77"/>
          <p:cNvSpPr>
            <a:spLocks noChangeArrowheads="1"/>
          </p:cNvSpPr>
          <p:nvPr/>
        </p:nvSpPr>
        <p:spPr bwMode="auto">
          <a:xfrm>
            <a:off x="530697" y="4879740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Oval 78"/>
          <p:cNvSpPr>
            <a:spLocks noChangeArrowheads="1"/>
          </p:cNvSpPr>
          <p:nvPr/>
        </p:nvSpPr>
        <p:spPr bwMode="auto">
          <a:xfrm>
            <a:off x="1107976" y="4879740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Oval 79"/>
          <p:cNvSpPr>
            <a:spLocks noChangeArrowheads="1"/>
          </p:cNvSpPr>
          <p:nvPr/>
        </p:nvSpPr>
        <p:spPr bwMode="auto">
          <a:xfrm>
            <a:off x="1599084" y="4879740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" name="Oval 80"/>
          <p:cNvSpPr>
            <a:spLocks noChangeArrowheads="1"/>
          </p:cNvSpPr>
          <p:nvPr/>
        </p:nvSpPr>
        <p:spPr bwMode="auto">
          <a:xfrm>
            <a:off x="1827684" y="4198703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Oval 87"/>
          <p:cNvSpPr>
            <a:spLocks noChangeArrowheads="1"/>
          </p:cNvSpPr>
          <p:nvPr/>
        </p:nvSpPr>
        <p:spPr bwMode="auto">
          <a:xfrm>
            <a:off x="2742084" y="4198703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Oval 88"/>
          <p:cNvSpPr>
            <a:spLocks noChangeArrowheads="1"/>
          </p:cNvSpPr>
          <p:nvPr/>
        </p:nvSpPr>
        <p:spPr bwMode="auto">
          <a:xfrm>
            <a:off x="3199284" y="3589103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Oval 89"/>
          <p:cNvSpPr>
            <a:spLocks noChangeArrowheads="1"/>
          </p:cNvSpPr>
          <p:nvPr/>
        </p:nvSpPr>
        <p:spPr bwMode="auto">
          <a:xfrm>
            <a:off x="3580284" y="4198703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6" name="Oval 80"/>
          <p:cNvSpPr>
            <a:spLocks noChangeArrowheads="1"/>
          </p:cNvSpPr>
          <p:nvPr/>
        </p:nvSpPr>
        <p:spPr bwMode="auto">
          <a:xfrm>
            <a:off x="2131617" y="4902441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467544" y="4119253"/>
            <a:ext cx="1142653" cy="1368152"/>
          </a:xfrm>
          <a:prstGeom prst="ellipse">
            <a:avLst/>
          </a:prstGeom>
          <a:noFill/>
          <a:ln w="15875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2" name="椭圆 101"/>
          <p:cNvSpPr/>
          <p:nvPr/>
        </p:nvSpPr>
        <p:spPr bwMode="auto">
          <a:xfrm>
            <a:off x="1542281" y="4131899"/>
            <a:ext cx="1142653" cy="1368152"/>
          </a:xfrm>
          <a:prstGeom prst="ellipse">
            <a:avLst/>
          </a:prstGeom>
          <a:noFill/>
          <a:ln w="15875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9219" y="5503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左子堆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675025" y="550695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右子堆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5" name="椭圆 104"/>
          <p:cNvSpPr/>
          <p:nvPr/>
        </p:nvSpPr>
        <p:spPr bwMode="auto">
          <a:xfrm>
            <a:off x="1263935" y="3577197"/>
            <a:ext cx="648072" cy="485775"/>
          </a:xfrm>
          <a:prstGeom prst="ellipse">
            <a:avLst/>
          </a:prstGeom>
          <a:noFill/>
          <a:ln w="15875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20553" y="323342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父节点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7" name="右箭头 106"/>
          <p:cNvSpPr/>
          <p:nvPr/>
        </p:nvSpPr>
        <p:spPr bwMode="auto">
          <a:xfrm>
            <a:off x="4380697" y="4074908"/>
            <a:ext cx="668007" cy="426784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5" name="Line 13"/>
          <p:cNvSpPr>
            <a:spLocks noChangeShapeType="1"/>
          </p:cNvSpPr>
          <p:nvPr/>
        </p:nvSpPr>
        <p:spPr bwMode="auto">
          <a:xfrm>
            <a:off x="6865011" y="4542584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" name="Line 5"/>
          <p:cNvSpPr>
            <a:spLocks noChangeShapeType="1"/>
          </p:cNvSpPr>
          <p:nvPr/>
        </p:nvSpPr>
        <p:spPr bwMode="auto">
          <a:xfrm>
            <a:off x="8148834" y="3937747"/>
            <a:ext cx="30480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" name="Line 6"/>
          <p:cNvSpPr>
            <a:spLocks noChangeShapeType="1"/>
          </p:cNvSpPr>
          <p:nvPr/>
        </p:nvSpPr>
        <p:spPr bwMode="auto">
          <a:xfrm flipH="1">
            <a:off x="7691634" y="3894885"/>
            <a:ext cx="354013" cy="42386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" name="Line 7"/>
          <p:cNvSpPr>
            <a:spLocks noChangeShapeType="1"/>
          </p:cNvSpPr>
          <p:nvPr/>
        </p:nvSpPr>
        <p:spPr bwMode="auto">
          <a:xfrm>
            <a:off x="6320034" y="3861547"/>
            <a:ext cx="342900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" name="Line 8"/>
          <p:cNvSpPr>
            <a:spLocks noChangeShapeType="1"/>
          </p:cNvSpPr>
          <p:nvPr/>
        </p:nvSpPr>
        <p:spPr bwMode="auto">
          <a:xfrm flipH="1">
            <a:off x="5786634" y="3937747"/>
            <a:ext cx="381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" name="Line 9"/>
          <p:cNvSpPr>
            <a:spLocks noChangeShapeType="1"/>
          </p:cNvSpPr>
          <p:nvPr/>
        </p:nvSpPr>
        <p:spPr bwMode="auto">
          <a:xfrm>
            <a:off x="7310634" y="3328147"/>
            <a:ext cx="723900" cy="4349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1" name="Line 10"/>
          <p:cNvSpPr>
            <a:spLocks noChangeShapeType="1"/>
          </p:cNvSpPr>
          <p:nvPr/>
        </p:nvSpPr>
        <p:spPr bwMode="auto">
          <a:xfrm flipH="1">
            <a:off x="6320034" y="3328147"/>
            <a:ext cx="762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2" name="Oval 11"/>
          <p:cNvSpPr>
            <a:spLocks noChangeArrowheads="1"/>
          </p:cNvSpPr>
          <p:nvPr/>
        </p:nvSpPr>
        <p:spPr bwMode="auto">
          <a:xfrm>
            <a:off x="6967734" y="305668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99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" name="Line 12"/>
          <p:cNvSpPr>
            <a:spLocks noChangeShapeType="1"/>
          </p:cNvSpPr>
          <p:nvPr/>
        </p:nvSpPr>
        <p:spPr bwMode="auto">
          <a:xfrm flipH="1">
            <a:off x="6562922" y="4471147"/>
            <a:ext cx="1762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" name="Line 13"/>
          <p:cNvSpPr>
            <a:spLocks noChangeShapeType="1"/>
          </p:cNvSpPr>
          <p:nvPr/>
        </p:nvSpPr>
        <p:spPr bwMode="auto">
          <a:xfrm>
            <a:off x="5862834" y="4547347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" name="Line 14"/>
          <p:cNvSpPr>
            <a:spLocks noChangeShapeType="1"/>
          </p:cNvSpPr>
          <p:nvPr/>
        </p:nvSpPr>
        <p:spPr bwMode="auto">
          <a:xfrm flipH="1">
            <a:off x="5524697" y="4471147"/>
            <a:ext cx="261938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" name="Oval 75"/>
          <p:cNvSpPr>
            <a:spLocks noChangeArrowheads="1"/>
          </p:cNvSpPr>
          <p:nvPr/>
        </p:nvSpPr>
        <p:spPr bwMode="auto">
          <a:xfrm>
            <a:off x="6053334" y="359008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90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Oval 76"/>
          <p:cNvSpPr>
            <a:spLocks noChangeArrowheads="1"/>
          </p:cNvSpPr>
          <p:nvPr/>
        </p:nvSpPr>
        <p:spPr bwMode="auto">
          <a:xfrm>
            <a:off x="5596134" y="419968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60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" name="Oval 77"/>
          <p:cNvSpPr>
            <a:spLocks noChangeArrowheads="1"/>
          </p:cNvSpPr>
          <p:nvPr/>
        </p:nvSpPr>
        <p:spPr bwMode="auto">
          <a:xfrm>
            <a:off x="5213547" y="488072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9" name="Oval 78"/>
          <p:cNvSpPr>
            <a:spLocks noChangeArrowheads="1"/>
          </p:cNvSpPr>
          <p:nvPr/>
        </p:nvSpPr>
        <p:spPr bwMode="auto">
          <a:xfrm>
            <a:off x="5790826" y="488072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0" name="Oval 79"/>
          <p:cNvSpPr>
            <a:spLocks noChangeArrowheads="1"/>
          </p:cNvSpPr>
          <p:nvPr/>
        </p:nvSpPr>
        <p:spPr bwMode="auto">
          <a:xfrm>
            <a:off x="6281934" y="488072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1" name="Oval 80"/>
          <p:cNvSpPr>
            <a:spLocks noChangeArrowheads="1"/>
          </p:cNvSpPr>
          <p:nvPr/>
        </p:nvSpPr>
        <p:spPr bwMode="auto">
          <a:xfrm>
            <a:off x="6510534" y="419968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2" name="Oval 87"/>
          <p:cNvSpPr>
            <a:spLocks noChangeArrowheads="1"/>
          </p:cNvSpPr>
          <p:nvPr/>
        </p:nvSpPr>
        <p:spPr bwMode="auto">
          <a:xfrm>
            <a:off x="7424934" y="419968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" name="Oval 88"/>
          <p:cNvSpPr>
            <a:spLocks noChangeArrowheads="1"/>
          </p:cNvSpPr>
          <p:nvPr/>
        </p:nvSpPr>
        <p:spPr bwMode="auto">
          <a:xfrm>
            <a:off x="7882134" y="359008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" name="Oval 89"/>
          <p:cNvSpPr>
            <a:spLocks noChangeArrowheads="1"/>
          </p:cNvSpPr>
          <p:nvPr/>
        </p:nvSpPr>
        <p:spPr bwMode="auto">
          <a:xfrm>
            <a:off x="8263134" y="419968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" name="Oval 80"/>
          <p:cNvSpPr>
            <a:spLocks noChangeArrowheads="1"/>
          </p:cNvSpPr>
          <p:nvPr/>
        </p:nvSpPr>
        <p:spPr bwMode="auto">
          <a:xfrm>
            <a:off x="6814467" y="4903423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椭圆 155"/>
          <p:cNvSpPr/>
          <p:nvPr/>
        </p:nvSpPr>
        <p:spPr bwMode="auto">
          <a:xfrm>
            <a:off x="5150394" y="4120235"/>
            <a:ext cx="1142653" cy="1368152"/>
          </a:xfrm>
          <a:prstGeom prst="ellipse">
            <a:avLst/>
          </a:prstGeom>
          <a:noFill/>
          <a:ln w="15875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57" name="椭圆 156"/>
          <p:cNvSpPr/>
          <p:nvPr/>
        </p:nvSpPr>
        <p:spPr bwMode="auto">
          <a:xfrm>
            <a:off x="6211055" y="4127652"/>
            <a:ext cx="1142653" cy="1368152"/>
          </a:xfrm>
          <a:prstGeom prst="ellipse">
            <a:avLst/>
          </a:prstGeom>
          <a:noFill/>
          <a:ln w="15875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5262069" y="550416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左子堆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6357875" y="550794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右子堆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0" name="椭圆 159"/>
          <p:cNvSpPr/>
          <p:nvPr/>
        </p:nvSpPr>
        <p:spPr bwMode="auto">
          <a:xfrm>
            <a:off x="5946785" y="3578179"/>
            <a:ext cx="648072" cy="485775"/>
          </a:xfrm>
          <a:prstGeom prst="ellipse">
            <a:avLst/>
          </a:prstGeom>
          <a:noFill/>
          <a:ln w="15875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5203403" y="323440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父节点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253309" y="6074447"/>
            <a:ext cx="8496944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若左子堆和右子堆皆满足堆序性，则合并的结果满足堆序性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4326908" y="364733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zh-CN" altLang="en-US" dirty="0"/>
          </a:p>
        </p:txBody>
      </p:sp>
    </p:spTree>
  </p:cSld>
  <p:clrMapOvr>
    <a:masterClrMapping/>
  </p:clrMapOvr>
  <p:transition advTm="157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堆构建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253309" y="1149132"/>
            <a:ext cx="8890691" cy="14157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方法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：堆合并法（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Floyd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算法，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1964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内部节点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开始自底向上（向量中自右向左）进行堆合并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例：构建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{10,70,40,50,80,60,20,30,90}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组成的堆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3880" y="2564904"/>
            <a:ext cx="2756549" cy="1833126"/>
            <a:chOff x="447987" y="2683768"/>
            <a:chExt cx="2756549" cy="1833126"/>
          </a:xfrm>
        </p:grpSpPr>
        <p:sp>
          <p:nvSpPr>
            <p:cNvPr id="97" name="Line 5"/>
            <p:cNvSpPr>
              <a:spLocks noChangeShapeType="1"/>
            </p:cNvSpPr>
            <p:nvPr/>
          </p:nvSpPr>
          <p:spPr bwMode="auto">
            <a:xfrm>
              <a:off x="2633036" y="3293167"/>
              <a:ext cx="304800" cy="381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Line 6"/>
            <p:cNvSpPr>
              <a:spLocks noChangeShapeType="1"/>
            </p:cNvSpPr>
            <p:nvPr/>
          </p:nvSpPr>
          <p:spPr bwMode="auto">
            <a:xfrm flipH="1">
              <a:off x="2232911" y="3250305"/>
              <a:ext cx="354013" cy="423863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Line 7"/>
            <p:cNvSpPr>
              <a:spLocks noChangeShapeType="1"/>
            </p:cNvSpPr>
            <p:nvPr/>
          </p:nvSpPr>
          <p:spPr bwMode="auto">
            <a:xfrm>
              <a:off x="1290780" y="3216967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Line 8"/>
            <p:cNvSpPr>
              <a:spLocks noChangeShapeType="1"/>
            </p:cNvSpPr>
            <p:nvPr/>
          </p:nvSpPr>
          <p:spPr bwMode="auto">
            <a:xfrm flipH="1">
              <a:off x="909780" y="3293167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Line 9"/>
            <p:cNvSpPr>
              <a:spLocks noChangeShapeType="1"/>
            </p:cNvSpPr>
            <p:nvPr/>
          </p:nvSpPr>
          <p:spPr bwMode="auto">
            <a:xfrm>
              <a:off x="1794836" y="2930401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Line 10"/>
            <p:cNvSpPr>
              <a:spLocks noChangeShapeType="1"/>
            </p:cNvSpPr>
            <p:nvPr/>
          </p:nvSpPr>
          <p:spPr bwMode="auto">
            <a:xfrm flipH="1">
              <a:off x="1290780" y="2980184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1717765" y="26837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0" name="Line 13"/>
            <p:cNvSpPr>
              <a:spLocks noChangeShapeType="1"/>
            </p:cNvSpPr>
            <p:nvPr/>
          </p:nvSpPr>
          <p:spPr bwMode="auto">
            <a:xfrm>
              <a:off x="1018593" y="3902767"/>
              <a:ext cx="167581" cy="33208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" name="Line 14"/>
            <p:cNvSpPr>
              <a:spLocks noChangeShapeType="1"/>
            </p:cNvSpPr>
            <p:nvPr/>
          </p:nvSpPr>
          <p:spPr bwMode="auto">
            <a:xfrm flipH="1">
              <a:off x="699506" y="3826567"/>
              <a:ext cx="242888" cy="390382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Oval 75"/>
            <p:cNvSpPr>
              <a:spLocks noChangeArrowheads="1"/>
            </p:cNvSpPr>
            <p:nvPr/>
          </p:nvSpPr>
          <p:spPr bwMode="auto">
            <a:xfrm>
              <a:off x="1071928" y="304380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3" name="Oval 76"/>
            <p:cNvSpPr>
              <a:spLocks noChangeArrowheads="1"/>
            </p:cNvSpPr>
            <p:nvPr/>
          </p:nvSpPr>
          <p:spPr bwMode="auto">
            <a:xfrm>
              <a:off x="714716" y="355510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Oval 77"/>
            <p:cNvSpPr>
              <a:spLocks noChangeArrowheads="1"/>
            </p:cNvSpPr>
            <p:nvPr/>
          </p:nvSpPr>
          <p:spPr bwMode="auto">
            <a:xfrm>
              <a:off x="447987" y="405969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5" name="Oval 78"/>
            <p:cNvSpPr>
              <a:spLocks noChangeArrowheads="1"/>
            </p:cNvSpPr>
            <p:nvPr/>
          </p:nvSpPr>
          <p:spPr bwMode="auto">
            <a:xfrm>
              <a:off x="977596" y="405969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Oval 80"/>
            <p:cNvSpPr>
              <a:spLocks noChangeArrowheads="1"/>
            </p:cNvSpPr>
            <p:nvPr/>
          </p:nvSpPr>
          <p:spPr bwMode="auto">
            <a:xfrm>
              <a:off x="1362788" y="355510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8" name="Oval 87"/>
            <p:cNvSpPr>
              <a:spLocks noChangeArrowheads="1"/>
            </p:cNvSpPr>
            <p:nvPr/>
          </p:nvSpPr>
          <p:spPr bwMode="auto">
            <a:xfrm>
              <a:off x="1966211" y="355510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9" name="Oval 88"/>
            <p:cNvSpPr>
              <a:spLocks noChangeArrowheads="1"/>
            </p:cNvSpPr>
            <p:nvPr/>
          </p:nvSpPr>
          <p:spPr bwMode="auto">
            <a:xfrm>
              <a:off x="2366336" y="304380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0" name="Oval 89"/>
            <p:cNvSpPr>
              <a:spLocks noChangeArrowheads="1"/>
            </p:cNvSpPr>
            <p:nvPr/>
          </p:nvSpPr>
          <p:spPr bwMode="auto">
            <a:xfrm>
              <a:off x="2747336" y="355510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183026" y="3896459"/>
                <a:ext cx="176341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首内部节点地址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𝒏</m:t>
                        </m:r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/</m:t>
                        </m:r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𝟐</m:t>
                        </m:r>
                      </m:e>
                    </m:d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𝟏</m:t>
                    </m:r>
                  </m:oMath>
                </a14:m>
                <a:endParaRPr lang="zh-CN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26" y="3896459"/>
                <a:ext cx="1763418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1" t="-17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椭圆 167"/>
          <p:cNvSpPr/>
          <p:nvPr/>
        </p:nvSpPr>
        <p:spPr bwMode="auto">
          <a:xfrm>
            <a:off x="179512" y="3294663"/>
            <a:ext cx="1275193" cy="1151429"/>
          </a:xfrm>
          <a:prstGeom prst="ellipse">
            <a:avLst/>
          </a:prstGeom>
          <a:noFill/>
          <a:ln w="15875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10889" y="2636912"/>
            <a:ext cx="2977480" cy="1761118"/>
            <a:chOff x="5064222" y="2695973"/>
            <a:chExt cx="2977480" cy="1761118"/>
          </a:xfrm>
        </p:grpSpPr>
        <p:sp>
          <p:nvSpPr>
            <p:cNvPr id="170" name="Line 5"/>
            <p:cNvSpPr>
              <a:spLocks noChangeShapeType="1"/>
            </p:cNvSpPr>
            <p:nvPr/>
          </p:nvSpPr>
          <p:spPr bwMode="auto">
            <a:xfrm>
              <a:off x="7512494" y="3283980"/>
              <a:ext cx="304800" cy="381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1" name="Line 6"/>
            <p:cNvSpPr>
              <a:spLocks noChangeShapeType="1"/>
            </p:cNvSpPr>
            <p:nvPr/>
          </p:nvSpPr>
          <p:spPr bwMode="auto">
            <a:xfrm flipH="1">
              <a:off x="7080446" y="3241118"/>
              <a:ext cx="354013" cy="423863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2" name="Line 7"/>
            <p:cNvSpPr>
              <a:spLocks noChangeShapeType="1"/>
            </p:cNvSpPr>
            <p:nvPr/>
          </p:nvSpPr>
          <p:spPr bwMode="auto">
            <a:xfrm>
              <a:off x="6012160" y="3207780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" name="Line 8"/>
            <p:cNvSpPr>
              <a:spLocks noChangeShapeType="1"/>
            </p:cNvSpPr>
            <p:nvPr/>
          </p:nvSpPr>
          <p:spPr bwMode="auto">
            <a:xfrm flipH="1">
              <a:off x="5576292" y="3283980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" name="Line 9"/>
            <p:cNvSpPr>
              <a:spLocks noChangeShapeType="1"/>
            </p:cNvSpPr>
            <p:nvPr/>
          </p:nvSpPr>
          <p:spPr bwMode="auto">
            <a:xfrm>
              <a:off x="6732240" y="2942606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" name="Line 10"/>
            <p:cNvSpPr>
              <a:spLocks noChangeShapeType="1"/>
            </p:cNvSpPr>
            <p:nvPr/>
          </p:nvSpPr>
          <p:spPr bwMode="auto">
            <a:xfrm flipH="1">
              <a:off x="6012160" y="2920381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" name="Oval 11"/>
            <p:cNvSpPr>
              <a:spLocks noChangeArrowheads="1"/>
            </p:cNvSpPr>
            <p:nvPr/>
          </p:nvSpPr>
          <p:spPr bwMode="auto">
            <a:xfrm>
              <a:off x="6516216" y="269597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7" name="Line 13"/>
            <p:cNvSpPr>
              <a:spLocks noChangeShapeType="1"/>
            </p:cNvSpPr>
            <p:nvPr/>
          </p:nvSpPr>
          <p:spPr bwMode="auto">
            <a:xfrm>
              <a:off x="5676399" y="3809968"/>
              <a:ext cx="238601" cy="40658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8" name="Line 14"/>
            <p:cNvSpPr>
              <a:spLocks noChangeShapeType="1"/>
            </p:cNvSpPr>
            <p:nvPr/>
          </p:nvSpPr>
          <p:spPr bwMode="auto">
            <a:xfrm flipH="1">
              <a:off x="5366877" y="3734034"/>
              <a:ext cx="261938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" name="Oval 75"/>
            <p:cNvSpPr>
              <a:spLocks noChangeArrowheads="1"/>
            </p:cNvSpPr>
            <p:nvPr/>
          </p:nvSpPr>
          <p:spPr bwMode="auto">
            <a:xfrm>
              <a:off x="5784302" y="305601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0" name="Oval 76"/>
            <p:cNvSpPr>
              <a:spLocks noChangeArrowheads="1"/>
            </p:cNvSpPr>
            <p:nvPr/>
          </p:nvSpPr>
          <p:spPr bwMode="auto">
            <a:xfrm>
              <a:off x="5385792" y="354591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1" name="Oval 77"/>
            <p:cNvSpPr>
              <a:spLocks noChangeArrowheads="1"/>
            </p:cNvSpPr>
            <p:nvPr/>
          </p:nvSpPr>
          <p:spPr bwMode="auto">
            <a:xfrm>
              <a:off x="5064222" y="3999891"/>
              <a:ext cx="47696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2" name="Oval 78"/>
            <p:cNvSpPr>
              <a:spLocks noChangeArrowheads="1"/>
            </p:cNvSpPr>
            <p:nvPr/>
          </p:nvSpPr>
          <p:spPr bwMode="auto">
            <a:xfrm>
              <a:off x="5687142" y="3999891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3" name="Oval 80"/>
            <p:cNvSpPr>
              <a:spLocks noChangeArrowheads="1"/>
            </p:cNvSpPr>
            <p:nvPr/>
          </p:nvSpPr>
          <p:spPr bwMode="auto">
            <a:xfrm>
              <a:off x="6202660" y="354591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" name="Oval 87"/>
            <p:cNvSpPr>
              <a:spLocks noChangeArrowheads="1"/>
            </p:cNvSpPr>
            <p:nvPr/>
          </p:nvSpPr>
          <p:spPr bwMode="auto">
            <a:xfrm>
              <a:off x="6864422" y="354591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5" name="Oval 88"/>
            <p:cNvSpPr>
              <a:spLocks noChangeArrowheads="1"/>
            </p:cNvSpPr>
            <p:nvPr/>
          </p:nvSpPr>
          <p:spPr bwMode="auto">
            <a:xfrm>
              <a:off x="7224462" y="305601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6" name="Oval 89"/>
            <p:cNvSpPr>
              <a:spLocks noChangeArrowheads="1"/>
            </p:cNvSpPr>
            <p:nvPr/>
          </p:nvSpPr>
          <p:spPr bwMode="auto">
            <a:xfrm>
              <a:off x="7584502" y="3560069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8" name="椭圆 187"/>
          <p:cNvSpPr/>
          <p:nvPr/>
        </p:nvSpPr>
        <p:spPr bwMode="auto">
          <a:xfrm>
            <a:off x="4767073" y="2865853"/>
            <a:ext cx="1296516" cy="1394407"/>
          </a:xfrm>
          <a:prstGeom prst="ellipse">
            <a:avLst/>
          </a:prstGeom>
          <a:noFill/>
          <a:ln w="15875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89" name="Oval 76"/>
          <p:cNvSpPr>
            <a:spLocks noChangeArrowheads="1"/>
          </p:cNvSpPr>
          <p:nvPr/>
        </p:nvSpPr>
        <p:spPr bwMode="auto">
          <a:xfrm>
            <a:off x="597638" y="3429591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0" name="Oval 76"/>
          <p:cNvSpPr>
            <a:spLocks noChangeArrowheads="1"/>
          </p:cNvSpPr>
          <p:nvPr/>
        </p:nvSpPr>
        <p:spPr bwMode="auto">
          <a:xfrm>
            <a:off x="5275329" y="2996318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963" y="4725144"/>
            <a:ext cx="2974029" cy="1706488"/>
            <a:chOff x="656828" y="4842127"/>
            <a:chExt cx="2974029" cy="1706488"/>
          </a:xfrm>
        </p:grpSpPr>
        <p:sp>
          <p:nvSpPr>
            <p:cNvPr id="121" name="Line 5"/>
            <p:cNvSpPr>
              <a:spLocks noChangeShapeType="1"/>
            </p:cNvSpPr>
            <p:nvPr/>
          </p:nvSpPr>
          <p:spPr bwMode="auto">
            <a:xfrm>
              <a:off x="3101649" y="5374611"/>
              <a:ext cx="304800" cy="381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" name="Line 6"/>
            <p:cNvSpPr>
              <a:spLocks noChangeShapeType="1"/>
            </p:cNvSpPr>
            <p:nvPr/>
          </p:nvSpPr>
          <p:spPr bwMode="auto">
            <a:xfrm flipH="1">
              <a:off x="2747636" y="5331749"/>
              <a:ext cx="354013" cy="423863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" name="Line 7"/>
            <p:cNvSpPr>
              <a:spLocks noChangeShapeType="1"/>
            </p:cNvSpPr>
            <p:nvPr/>
          </p:nvSpPr>
          <p:spPr bwMode="auto">
            <a:xfrm>
              <a:off x="1589481" y="5298411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" name="Line 8"/>
            <p:cNvSpPr>
              <a:spLocks noChangeShapeType="1"/>
            </p:cNvSpPr>
            <p:nvPr/>
          </p:nvSpPr>
          <p:spPr bwMode="auto">
            <a:xfrm flipH="1">
              <a:off x="1286572" y="5374611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" name="Line 9"/>
            <p:cNvSpPr>
              <a:spLocks noChangeShapeType="1"/>
            </p:cNvSpPr>
            <p:nvPr/>
          </p:nvSpPr>
          <p:spPr bwMode="auto">
            <a:xfrm>
              <a:off x="2339752" y="5088760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" name="Line 10"/>
            <p:cNvSpPr>
              <a:spLocks noChangeShapeType="1"/>
            </p:cNvSpPr>
            <p:nvPr/>
          </p:nvSpPr>
          <p:spPr bwMode="auto">
            <a:xfrm flipH="1">
              <a:off x="1619672" y="5066535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Oval 11"/>
            <p:cNvSpPr>
              <a:spLocks noChangeArrowheads="1"/>
            </p:cNvSpPr>
            <p:nvPr/>
          </p:nvSpPr>
          <p:spPr bwMode="auto">
            <a:xfrm>
              <a:off x="2123728" y="4842127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9" name="Line 13"/>
            <p:cNvSpPr>
              <a:spLocks noChangeShapeType="1"/>
            </p:cNvSpPr>
            <p:nvPr/>
          </p:nvSpPr>
          <p:spPr bwMode="auto">
            <a:xfrm>
              <a:off x="1394084" y="5803383"/>
              <a:ext cx="138113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" name="Line 14"/>
            <p:cNvSpPr>
              <a:spLocks noChangeShapeType="1"/>
            </p:cNvSpPr>
            <p:nvPr/>
          </p:nvSpPr>
          <p:spPr bwMode="auto">
            <a:xfrm flipH="1">
              <a:off x="1042096" y="5803383"/>
              <a:ext cx="261938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" name="Oval 75"/>
            <p:cNvSpPr>
              <a:spLocks noChangeArrowheads="1"/>
            </p:cNvSpPr>
            <p:nvPr/>
          </p:nvSpPr>
          <p:spPr bwMode="auto">
            <a:xfrm>
              <a:off x="1420313" y="5130159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2" name="Oval 76"/>
            <p:cNvSpPr>
              <a:spLocks noChangeArrowheads="1"/>
            </p:cNvSpPr>
            <p:nvPr/>
          </p:nvSpPr>
          <p:spPr bwMode="auto">
            <a:xfrm>
              <a:off x="1096072" y="5587359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3" name="Oval 77"/>
            <p:cNvSpPr>
              <a:spLocks noChangeArrowheads="1"/>
            </p:cNvSpPr>
            <p:nvPr/>
          </p:nvSpPr>
          <p:spPr bwMode="auto">
            <a:xfrm>
              <a:off x="792125" y="609141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4" name="Oval 78"/>
            <p:cNvSpPr>
              <a:spLocks noChangeArrowheads="1"/>
            </p:cNvSpPr>
            <p:nvPr/>
          </p:nvSpPr>
          <p:spPr bwMode="auto">
            <a:xfrm>
              <a:off x="1348305" y="609141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4" name="Oval 80"/>
            <p:cNvSpPr>
              <a:spLocks noChangeArrowheads="1"/>
            </p:cNvSpPr>
            <p:nvPr/>
          </p:nvSpPr>
          <p:spPr bwMode="auto">
            <a:xfrm>
              <a:off x="1779981" y="5587359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5" name="Oval 87"/>
            <p:cNvSpPr>
              <a:spLocks noChangeArrowheads="1"/>
            </p:cNvSpPr>
            <p:nvPr/>
          </p:nvSpPr>
          <p:spPr bwMode="auto">
            <a:xfrm>
              <a:off x="2500433" y="5587359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6" name="Oval 88"/>
            <p:cNvSpPr>
              <a:spLocks noChangeArrowheads="1"/>
            </p:cNvSpPr>
            <p:nvPr/>
          </p:nvSpPr>
          <p:spPr bwMode="auto">
            <a:xfrm>
              <a:off x="2868960" y="5155311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7" name="Oval 89"/>
            <p:cNvSpPr>
              <a:spLocks noChangeArrowheads="1"/>
            </p:cNvSpPr>
            <p:nvPr/>
          </p:nvSpPr>
          <p:spPr bwMode="auto">
            <a:xfrm>
              <a:off x="3173657" y="5587359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1" name="右箭头 190"/>
            <p:cNvSpPr/>
            <p:nvPr/>
          </p:nvSpPr>
          <p:spPr bwMode="auto">
            <a:xfrm>
              <a:off x="656828" y="5080105"/>
              <a:ext cx="348076" cy="426784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192" name="椭圆 191"/>
          <p:cNvSpPr/>
          <p:nvPr/>
        </p:nvSpPr>
        <p:spPr bwMode="auto">
          <a:xfrm>
            <a:off x="35495" y="4951954"/>
            <a:ext cx="2016225" cy="1573390"/>
          </a:xfrm>
          <a:prstGeom prst="ellipse">
            <a:avLst/>
          </a:prstGeom>
          <a:noFill/>
          <a:ln w="15875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93" name="Oval 76"/>
          <p:cNvSpPr>
            <a:spLocks noChangeArrowheads="1"/>
          </p:cNvSpPr>
          <p:nvPr/>
        </p:nvSpPr>
        <p:spPr bwMode="auto">
          <a:xfrm>
            <a:off x="947588" y="5009900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70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3302509" y="4797152"/>
            <a:ext cx="2806811" cy="1706488"/>
            <a:chOff x="759108" y="4863785"/>
            <a:chExt cx="2806811" cy="1706488"/>
          </a:xfrm>
        </p:grpSpPr>
        <p:sp>
          <p:nvSpPr>
            <p:cNvPr id="70" name="Line 5"/>
            <p:cNvSpPr>
              <a:spLocks noChangeShapeType="1"/>
            </p:cNvSpPr>
            <p:nvPr/>
          </p:nvSpPr>
          <p:spPr bwMode="auto">
            <a:xfrm>
              <a:off x="3036711" y="5374611"/>
              <a:ext cx="304800" cy="381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Line 6"/>
            <p:cNvSpPr>
              <a:spLocks noChangeShapeType="1"/>
            </p:cNvSpPr>
            <p:nvPr/>
          </p:nvSpPr>
          <p:spPr bwMode="auto">
            <a:xfrm flipH="1">
              <a:off x="2676671" y="5331749"/>
              <a:ext cx="354013" cy="423863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7"/>
            <p:cNvSpPr>
              <a:spLocks noChangeShapeType="1"/>
            </p:cNvSpPr>
            <p:nvPr/>
          </p:nvSpPr>
          <p:spPr bwMode="auto">
            <a:xfrm>
              <a:off x="1596551" y="5298411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8"/>
            <p:cNvSpPr>
              <a:spLocks noChangeShapeType="1"/>
            </p:cNvSpPr>
            <p:nvPr/>
          </p:nvSpPr>
          <p:spPr bwMode="auto">
            <a:xfrm flipH="1">
              <a:off x="1215551" y="5374611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Line 9"/>
            <p:cNvSpPr>
              <a:spLocks noChangeShapeType="1"/>
            </p:cNvSpPr>
            <p:nvPr/>
          </p:nvSpPr>
          <p:spPr bwMode="auto">
            <a:xfrm>
              <a:off x="2339752" y="5110418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Line 10"/>
            <p:cNvSpPr>
              <a:spLocks noChangeShapeType="1"/>
            </p:cNvSpPr>
            <p:nvPr/>
          </p:nvSpPr>
          <p:spPr bwMode="auto">
            <a:xfrm flipH="1">
              <a:off x="1619672" y="5088193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Oval 11"/>
            <p:cNvSpPr>
              <a:spLocks noChangeArrowheads="1"/>
            </p:cNvSpPr>
            <p:nvPr/>
          </p:nvSpPr>
          <p:spPr bwMode="auto">
            <a:xfrm>
              <a:off x="2123728" y="486378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>
              <a:off x="1386430" y="5984211"/>
              <a:ext cx="167087" cy="316412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14"/>
            <p:cNvSpPr>
              <a:spLocks noChangeShapeType="1"/>
            </p:cNvSpPr>
            <p:nvPr/>
          </p:nvSpPr>
          <p:spPr bwMode="auto">
            <a:xfrm flipH="1">
              <a:off x="1046581" y="5851178"/>
              <a:ext cx="261938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Oval 75"/>
            <p:cNvSpPr>
              <a:spLocks noChangeArrowheads="1"/>
            </p:cNvSpPr>
            <p:nvPr/>
          </p:nvSpPr>
          <p:spPr bwMode="auto">
            <a:xfrm>
              <a:off x="1427383" y="5151817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Oval 76"/>
            <p:cNvSpPr>
              <a:spLocks noChangeArrowheads="1"/>
            </p:cNvSpPr>
            <p:nvPr/>
          </p:nvSpPr>
          <p:spPr bwMode="auto">
            <a:xfrm>
              <a:off x="1067343" y="5609017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Oval 77"/>
            <p:cNvSpPr>
              <a:spLocks noChangeArrowheads="1"/>
            </p:cNvSpPr>
            <p:nvPr/>
          </p:nvSpPr>
          <p:spPr bwMode="auto">
            <a:xfrm>
              <a:off x="804463" y="611307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Oval 78"/>
            <p:cNvSpPr>
              <a:spLocks noChangeArrowheads="1"/>
            </p:cNvSpPr>
            <p:nvPr/>
          </p:nvSpPr>
          <p:spPr bwMode="auto">
            <a:xfrm>
              <a:off x="1355375" y="611307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Oval 80"/>
            <p:cNvSpPr>
              <a:spLocks noChangeArrowheads="1"/>
            </p:cNvSpPr>
            <p:nvPr/>
          </p:nvSpPr>
          <p:spPr bwMode="auto">
            <a:xfrm>
              <a:off x="1740567" y="5609017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Oval 87"/>
            <p:cNvSpPr>
              <a:spLocks noChangeArrowheads="1"/>
            </p:cNvSpPr>
            <p:nvPr/>
          </p:nvSpPr>
          <p:spPr bwMode="auto">
            <a:xfrm>
              <a:off x="2435495" y="5609017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Oval 88"/>
            <p:cNvSpPr>
              <a:spLocks noChangeArrowheads="1"/>
            </p:cNvSpPr>
            <p:nvPr/>
          </p:nvSpPr>
          <p:spPr bwMode="auto">
            <a:xfrm>
              <a:off x="2795535" y="5151817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Oval 89"/>
            <p:cNvSpPr>
              <a:spLocks noChangeArrowheads="1"/>
            </p:cNvSpPr>
            <p:nvPr/>
          </p:nvSpPr>
          <p:spPr bwMode="auto">
            <a:xfrm>
              <a:off x="3108719" y="5609017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右箭头 86"/>
            <p:cNvSpPr/>
            <p:nvPr/>
          </p:nvSpPr>
          <p:spPr bwMode="auto">
            <a:xfrm>
              <a:off x="759108" y="5039385"/>
              <a:ext cx="334963" cy="426784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199217" y="4725144"/>
            <a:ext cx="2790423" cy="1778496"/>
            <a:chOff x="759108" y="4821156"/>
            <a:chExt cx="2790423" cy="1778496"/>
          </a:xfrm>
        </p:grpSpPr>
        <p:sp>
          <p:nvSpPr>
            <p:cNvPr id="89" name="Line 5"/>
            <p:cNvSpPr>
              <a:spLocks noChangeShapeType="1"/>
            </p:cNvSpPr>
            <p:nvPr/>
          </p:nvSpPr>
          <p:spPr bwMode="auto">
            <a:xfrm>
              <a:off x="3043118" y="5380809"/>
              <a:ext cx="304800" cy="381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Line 6"/>
            <p:cNvSpPr>
              <a:spLocks noChangeShapeType="1"/>
            </p:cNvSpPr>
            <p:nvPr/>
          </p:nvSpPr>
          <p:spPr bwMode="auto">
            <a:xfrm flipH="1">
              <a:off x="2666310" y="5331749"/>
              <a:ext cx="354013" cy="423863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Line 7"/>
            <p:cNvSpPr>
              <a:spLocks noChangeShapeType="1"/>
            </p:cNvSpPr>
            <p:nvPr/>
          </p:nvSpPr>
          <p:spPr bwMode="auto">
            <a:xfrm>
              <a:off x="1667644" y="5298411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Line 8"/>
            <p:cNvSpPr>
              <a:spLocks noChangeShapeType="1"/>
            </p:cNvSpPr>
            <p:nvPr/>
          </p:nvSpPr>
          <p:spPr bwMode="auto">
            <a:xfrm flipH="1">
              <a:off x="1220123" y="5374611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Line 9"/>
            <p:cNvSpPr>
              <a:spLocks noChangeShapeType="1"/>
            </p:cNvSpPr>
            <p:nvPr/>
          </p:nvSpPr>
          <p:spPr bwMode="auto">
            <a:xfrm>
              <a:off x="2339752" y="5067789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Line 10"/>
            <p:cNvSpPr>
              <a:spLocks noChangeShapeType="1"/>
            </p:cNvSpPr>
            <p:nvPr/>
          </p:nvSpPr>
          <p:spPr bwMode="auto">
            <a:xfrm flipH="1">
              <a:off x="1619672" y="5045564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Oval 11"/>
            <p:cNvSpPr>
              <a:spLocks noChangeArrowheads="1"/>
            </p:cNvSpPr>
            <p:nvPr/>
          </p:nvSpPr>
          <p:spPr bwMode="auto">
            <a:xfrm>
              <a:off x="2123728" y="482115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Line 13"/>
            <p:cNvSpPr>
              <a:spLocks noChangeShapeType="1"/>
            </p:cNvSpPr>
            <p:nvPr/>
          </p:nvSpPr>
          <p:spPr bwMode="auto">
            <a:xfrm>
              <a:off x="1365116" y="5926428"/>
              <a:ext cx="215047" cy="371476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" name="Line 14"/>
            <p:cNvSpPr>
              <a:spLocks noChangeShapeType="1"/>
            </p:cNvSpPr>
            <p:nvPr/>
          </p:nvSpPr>
          <p:spPr bwMode="auto">
            <a:xfrm flipH="1">
              <a:off x="1004099" y="5840916"/>
              <a:ext cx="261938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Oval 75"/>
            <p:cNvSpPr>
              <a:spLocks noChangeArrowheads="1"/>
            </p:cNvSpPr>
            <p:nvPr/>
          </p:nvSpPr>
          <p:spPr bwMode="auto">
            <a:xfrm>
              <a:off x="1436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" name="Oval 76"/>
            <p:cNvSpPr>
              <a:spLocks noChangeArrowheads="1"/>
            </p:cNvSpPr>
            <p:nvPr/>
          </p:nvSpPr>
          <p:spPr bwMode="auto">
            <a:xfrm>
              <a:off x="1050955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" name="Oval 77"/>
            <p:cNvSpPr>
              <a:spLocks noChangeArrowheads="1"/>
            </p:cNvSpPr>
            <p:nvPr/>
          </p:nvSpPr>
          <p:spPr bwMode="auto">
            <a:xfrm>
              <a:off x="788075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Oval 78"/>
            <p:cNvSpPr>
              <a:spLocks noChangeArrowheads="1"/>
            </p:cNvSpPr>
            <p:nvPr/>
          </p:nvSpPr>
          <p:spPr bwMode="auto">
            <a:xfrm>
              <a:off x="1338987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9" name="Oval 80"/>
            <p:cNvSpPr>
              <a:spLocks noChangeArrowheads="1"/>
            </p:cNvSpPr>
            <p:nvPr/>
          </p:nvSpPr>
          <p:spPr bwMode="auto">
            <a:xfrm>
              <a:off x="1796187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6" name="Oval 87"/>
            <p:cNvSpPr>
              <a:spLocks noChangeArrowheads="1"/>
            </p:cNvSpPr>
            <p:nvPr/>
          </p:nvSpPr>
          <p:spPr bwMode="auto">
            <a:xfrm>
              <a:off x="2444259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8" name="Oval 88"/>
            <p:cNvSpPr>
              <a:spLocks noChangeArrowheads="1"/>
            </p:cNvSpPr>
            <p:nvPr/>
          </p:nvSpPr>
          <p:spPr bwMode="auto">
            <a:xfrm>
              <a:off x="2779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5" name="Oval 89"/>
            <p:cNvSpPr>
              <a:spLocks noChangeArrowheads="1"/>
            </p:cNvSpPr>
            <p:nvPr/>
          </p:nvSpPr>
          <p:spPr bwMode="auto">
            <a:xfrm>
              <a:off x="3092331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6" name="右箭头 135"/>
            <p:cNvSpPr/>
            <p:nvPr/>
          </p:nvSpPr>
          <p:spPr bwMode="auto">
            <a:xfrm>
              <a:off x="759108" y="5039385"/>
              <a:ext cx="334963" cy="426784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137" name="右箭头 136"/>
          <p:cNvSpPr/>
          <p:nvPr/>
        </p:nvSpPr>
        <p:spPr bwMode="auto">
          <a:xfrm>
            <a:off x="3218935" y="2960088"/>
            <a:ext cx="334963" cy="426784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8" name="椭圆 137"/>
          <p:cNvSpPr/>
          <p:nvPr/>
        </p:nvSpPr>
        <p:spPr bwMode="auto">
          <a:xfrm>
            <a:off x="3674966" y="4797151"/>
            <a:ext cx="2401508" cy="1562473"/>
          </a:xfrm>
          <a:prstGeom prst="ellipse">
            <a:avLst/>
          </a:prstGeom>
          <a:noFill/>
          <a:ln w="15875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9" name="Oval 76"/>
          <p:cNvSpPr>
            <a:spLocks noChangeArrowheads="1"/>
          </p:cNvSpPr>
          <p:nvPr/>
        </p:nvSpPr>
        <p:spPr bwMode="auto">
          <a:xfrm>
            <a:off x="4670199" y="479295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39907" y="2693587"/>
            <a:ext cx="2696589" cy="288362"/>
            <a:chOff x="6378845" y="2599926"/>
            <a:chExt cx="2696589" cy="288362"/>
          </a:xfrm>
        </p:grpSpPr>
        <p:sp>
          <p:nvSpPr>
            <p:cNvPr id="141" name="Rectangle 47"/>
            <p:cNvSpPr>
              <a:spLocks noChangeArrowheads="1"/>
            </p:cNvSpPr>
            <p:nvPr/>
          </p:nvSpPr>
          <p:spPr bwMode="auto">
            <a:xfrm>
              <a:off x="6378845" y="2599926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10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42" name="Rectangle 47"/>
            <p:cNvSpPr>
              <a:spLocks noChangeArrowheads="1"/>
            </p:cNvSpPr>
            <p:nvPr/>
          </p:nvSpPr>
          <p:spPr bwMode="auto">
            <a:xfrm>
              <a:off x="6677056" y="2599926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70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49" name="Rectangle 47"/>
            <p:cNvSpPr>
              <a:spLocks noChangeArrowheads="1"/>
            </p:cNvSpPr>
            <p:nvPr/>
          </p:nvSpPr>
          <p:spPr bwMode="auto">
            <a:xfrm>
              <a:off x="7273478" y="2599926"/>
              <a:ext cx="310905" cy="28310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50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51" name="Rectangle 47"/>
            <p:cNvSpPr>
              <a:spLocks noChangeArrowheads="1"/>
            </p:cNvSpPr>
            <p:nvPr/>
          </p:nvSpPr>
          <p:spPr bwMode="auto">
            <a:xfrm>
              <a:off x="6975267" y="2599926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40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53" name="Rectangle 47"/>
            <p:cNvSpPr>
              <a:spLocks noChangeArrowheads="1"/>
            </p:cNvSpPr>
            <p:nvPr/>
          </p:nvSpPr>
          <p:spPr bwMode="auto">
            <a:xfrm>
              <a:off x="7571689" y="2605179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80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54" name="Rectangle 47"/>
            <p:cNvSpPr>
              <a:spLocks noChangeArrowheads="1"/>
            </p:cNvSpPr>
            <p:nvPr/>
          </p:nvSpPr>
          <p:spPr bwMode="auto">
            <a:xfrm>
              <a:off x="7869900" y="2605179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60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55" name="Rectangle 47"/>
            <p:cNvSpPr>
              <a:spLocks noChangeArrowheads="1"/>
            </p:cNvSpPr>
            <p:nvPr/>
          </p:nvSpPr>
          <p:spPr bwMode="auto">
            <a:xfrm>
              <a:off x="8466322" y="2605179"/>
              <a:ext cx="310905" cy="283109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accent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30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56" name="Rectangle 47"/>
            <p:cNvSpPr>
              <a:spLocks noChangeArrowheads="1"/>
            </p:cNvSpPr>
            <p:nvPr/>
          </p:nvSpPr>
          <p:spPr bwMode="auto">
            <a:xfrm>
              <a:off x="8168111" y="2605179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57" name="Rectangle 47"/>
            <p:cNvSpPr>
              <a:spLocks noChangeArrowheads="1"/>
            </p:cNvSpPr>
            <p:nvPr/>
          </p:nvSpPr>
          <p:spPr bwMode="auto">
            <a:xfrm>
              <a:off x="8764529" y="2605179"/>
              <a:ext cx="310905" cy="283109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90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39907" y="3039458"/>
            <a:ext cx="2696589" cy="288362"/>
            <a:chOff x="6372200" y="3068630"/>
            <a:chExt cx="2696589" cy="288362"/>
          </a:xfrm>
        </p:grpSpPr>
        <p:sp>
          <p:nvSpPr>
            <p:cNvPr id="197" name="Rectangle 47"/>
            <p:cNvSpPr>
              <a:spLocks noChangeArrowheads="1"/>
            </p:cNvSpPr>
            <p:nvPr/>
          </p:nvSpPr>
          <p:spPr bwMode="auto">
            <a:xfrm>
              <a:off x="6372200" y="3068630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10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98" name="Rectangle 47"/>
            <p:cNvSpPr>
              <a:spLocks noChangeArrowheads="1"/>
            </p:cNvSpPr>
            <p:nvPr/>
          </p:nvSpPr>
          <p:spPr bwMode="auto">
            <a:xfrm>
              <a:off x="6670411" y="3068630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70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99" name="Rectangle 47"/>
            <p:cNvSpPr>
              <a:spLocks noChangeArrowheads="1"/>
            </p:cNvSpPr>
            <p:nvPr/>
          </p:nvSpPr>
          <p:spPr bwMode="auto">
            <a:xfrm>
              <a:off x="7266833" y="3068630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90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0" name="Rectangle 47"/>
            <p:cNvSpPr>
              <a:spLocks noChangeArrowheads="1"/>
            </p:cNvSpPr>
            <p:nvPr/>
          </p:nvSpPr>
          <p:spPr bwMode="auto">
            <a:xfrm>
              <a:off x="6968622" y="3068630"/>
              <a:ext cx="310905" cy="28310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40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1" name="Rectangle 47"/>
            <p:cNvSpPr>
              <a:spLocks noChangeArrowheads="1"/>
            </p:cNvSpPr>
            <p:nvPr/>
          </p:nvSpPr>
          <p:spPr bwMode="auto">
            <a:xfrm>
              <a:off x="7565044" y="3073883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80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2" name="Rectangle 47"/>
            <p:cNvSpPr>
              <a:spLocks noChangeArrowheads="1"/>
            </p:cNvSpPr>
            <p:nvPr/>
          </p:nvSpPr>
          <p:spPr bwMode="auto">
            <a:xfrm>
              <a:off x="7863255" y="3073883"/>
              <a:ext cx="310905" cy="283109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accent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60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3" name="Rectangle 47"/>
            <p:cNvSpPr>
              <a:spLocks noChangeArrowheads="1"/>
            </p:cNvSpPr>
            <p:nvPr/>
          </p:nvSpPr>
          <p:spPr bwMode="auto">
            <a:xfrm>
              <a:off x="8459677" y="3073883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30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4" name="Rectangle 47"/>
            <p:cNvSpPr>
              <a:spLocks noChangeArrowheads="1"/>
            </p:cNvSpPr>
            <p:nvPr/>
          </p:nvSpPr>
          <p:spPr bwMode="auto">
            <a:xfrm>
              <a:off x="8161466" y="3073883"/>
              <a:ext cx="310905" cy="283109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accent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" name="Rectangle 47"/>
            <p:cNvSpPr>
              <a:spLocks noChangeArrowheads="1"/>
            </p:cNvSpPr>
            <p:nvPr/>
          </p:nvSpPr>
          <p:spPr bwMode="auto">
            <a:xfrm>
              <a:off x="8757884" y="3073883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50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39907" y="3385329"/>
            <a:ext cx="2696589" cy="288362"/>
            <a:chOff x="6372200" y="3479277"/>
            <a:chExt cx="2696589" cy="288362"/>
          </a:xfrm>
        </p:grpSpPr>
        <p:sp>
          <p:nvSpPr>
            <p:cNvPr id="206" name="Rectangle 47"/>
            <p:cNvSpPr>
              <a:spLocks noChangeArrowheads="1"/>
            </p:cNvSpPr>
            <p:nvPr/>
          </p:nvSpPr>
          <p:spPr bwMode="auto">
            <a:xfrm>
              <a:off x="6372200" y="3479277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10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7" name="Rectangle 47"/>
            <p:cNvSpPr>
              <a:spLocks noChangeArrowheads="1"/>
            </p:cNvSpPr>
            <p:nvPr/>
          </p:nvSpPr>
          <p:spPr bwMode="auto">
            <a:xfrm>
              <a:off x="6670411" y="3479277"/>
              <a:ext cx="310905" cy="28310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70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8" name="Rectangle 47"/>
            <p:cNvSpPr>
              <a:spLocks noChangeArrowheads="1"/>
            </p:cNvSpPr>
            <p:nvPr/>
          </p:nvSpPr>
          <p:spPr bwMode="auto">
            <a:xfrm>
              <a:off x="7266833" y="3479277"/>
              <a:ext cx="310905" cy="283109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accent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90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9" name="Rectangle 47"/>
            <p:cNvSpPr>
              <a:spLocks noChangeArrowheads="1"/>
            </p:cNvSpPr>
            <p:nvPr/>
          </p:nvSpPr>
          <p:spPr bwMode="auto">
            <a:xfrm>
              <a:off x="6968622" y="3479277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60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10" name="Rectangle 47"/>
            <p:cNvSpPr>
              <a:spLocks noChangeArrowheads="1"/>
            </p:cNvSpPr>
            <p:nvPr/>
          </p:nvSpPr>
          <p:spPr bwMode="auto">
            <a:xfrm>
              <a:off x="7565044" y="3484530"/>
              <a:ext cx="310905" cy="283109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accent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80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11" name="Rectangle 47"/>
            <p:cNvSpPr>
              <a:spLocks noChangeArrowheads="1"/>
            </p:cNvSpPr>
            <p:nvPr/>
          </p:nvSpPr>
          <p:spPr bwMode="auto">
            <a:xfrm>
              <a:off x="7863255" y="3484530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40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12" name="Rectangle 47"/>
            <p:cNvSpPr>
              <a:spLocks noChangeArrowheads="1"/>
            </p:cNvSpPr>
            <p:nvPr/>
          </p:nvSpPr>
          <p:spPr bwMode="auto">
            <a:xfrm>
              <a:off x="8459677" y="3484530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30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13" name="Rectangle 47"/>
            <p:cNvSpPr>
              <a:spLocks noChangeArrowheads="1"/>
            </p:cNvSpPr>
            <p:nvPr/>
          </p:nvSpPr>
          <p:spPr bwMode="auto">
            <a:xfrm>
              <a:off x="8161466" y="3484530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14" name="Rectangle 47"/>
            <p:cNvSpPr>
              <a:spLocks noChangeArrowheads="1"/>
            </p:cNvSpPr>
            <p:nvPr/>
          </p:nvSpPr>
          <p:spPr bwMode="auto">
            <a:xfrm>
              <a:off x="8757884" y="3484530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50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39907" y="3731200"/>
            <a:ext cx="2696589" cy="288362"/>
            <a:chOff x="6359502" y="3911024"/>
            <a:chExt cx="2696589" cy="288362"/>
          </a:xfrm>
        </p:grpSpPr>
        <p:sp>
          <p:nvSpPr>
            <p:cNvPr id="215" name="Rectangle 47"/>
            <p:cNvSpPr>
              <a:spLocks noChangeArrowheads="1"/>
            </p:cNvSpPr>
            <p:nvPr/>
          </p:nvSpPr>
          <p:spPr bwMode="auto">
            <a:xfrm>
              <a:off x="6359502" y="3911024"/>
              <a:ext cx="310905" cy="28310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10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16" name="Rectangle 47"/>
            <p:cNvSpPr>
              <a:spLocks noChangeArrowheads="1"/>
            </p:cNvSpPr>
            <p:nvPr/>
          </p:nvSpPr>
          <p:spPr bwMode="auto">
            <a:xfrm>
              <a:off x="6657713" y="3911024"/>
              <a:ext cx="310905" cy="283109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accent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90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17" name="Rectangle 47"/>
            <p:cNvSpPr>
              <a:spLocks noChangeArrowheads="1"/>
            </p:cNvSpPr>
            <p:nvPr/>
          </p:nvSpPr>
          <p:spPr bwMode="auto">
            <a:xfrm>
              <a:off x="7254135" y="3911024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70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18" name="Rectangle 47"/>
            <p:cNvSpPr>
              <a:spLocks noChangeArrowheads="1"/>
            </p:cNvSpPr>
            <p:nvPr/>
          </p:nvSpPr>
          <p:spPr bwMode="auto">
            <a:xfrm>
              <a:off x="6955924" y="3911024"/>
              <a:ext cx="310905" cy="283109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chemeClr val="accent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60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19" name="Rectangle 47"/>
            <p:cNvSpPr>
              <a:spLocks noChangeArrowheads="1"/>
            </p:cNvSpPr>
            <p:nvPr/>
          </p:nvSpPr>
          <p:spPr bwMode="auto">
            <a:xfrm>
              <a:off x="7552346" y="3916277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80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0" name="Rectangle 47"/>
            <p:cNvSpPr>
              <a:spLocks noChangeArrowheads="1"/>
            </p:cNvSpPr>
            <p:nvPr/>
          </p:nvSpPr>
          <p:spPr bwMode="auto">
            <a:xfrm>
              <a:off x="7850557" y="3916277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40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1" name="Rectangle 47"/>
            <p:cNvSpPr>
              <a:spLocks noChangeArrowheads="1"/>
            </p:cNvSpPr>
            <p:nvPr/>
          </p:nvSpPr>
          <p:spPr bwMode="auto">
            <a:xfrm>
              <a:off x="8446979" y="3916277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30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2" name="Rectangle 47"/>
            <p:cNvSpPr>
              <a:spLocks noChangeArrowheads="1"/>
            </p:cNvSpPr>
            <p:nvPr/>
          </p:nvSpPr>
          <p:spPr bwMode="auto">
            <a:xfrm>
              <a:off x="8148768" y="3916277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3" name="Rectangle 47"/>
            <p:cNvSpPr>
              <a:spLocks noChangeArrowheads="1"/>
            </p:cNvSpPr>
            <p:nvPr/>
          </p:nvSpPr>
          <p:spPr bwMode="auto">
            <a:xfrm>
              <a:off x="8745186" y="3916277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50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39907" y="4077072"/>
            <a:ext cx="2696589" cy="288362"/>
            <a:chOff x="6346808" y="4317510"/>
            <a:chExt cx="2696589" cy="288362"/>
          </a:xfrm>
        </p:grpSpPr>
        <p:sp>
          <p:nvSpPr>
            <p:cNvPr id="224" name="Rectangle 47"/>
            <p:cNvSpPr>
              <a:spLocks noChangeArrowheads="1"/>
            </p:cNvSpPr>
            <p:nvPr/>
          </p:nvSpPr>
          <p:spPr bwMode="auto">
            <a:xfrm>
              <a:off x="6346808" y="4317510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90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" name="Rectangle 47"/>
            <p:cNvSpPr>
              <a:spLocks noChangeArrowheads="1"/>
            </p:cNvSpPr>
            <p:nvPr/>
          </p:nvSpPr>
          <p:spPr bwMode="auto">
            <a:xfrm>
              <a:off x="6645019" y="4317510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80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6" name="Rectangle 47"/>
            <p:cNvSpPr>
              <a:spLocks noChangeArrowheads="1"/>
            </p:cNvSpPr>
            <p:nvPr/>
          </p:nvSpPr>
          <p:spPr bwMode="auto">
            <a:xfrm>
              <a:off x="7241441" y="4317510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70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7" name="Rectangle 47"/>
            <p:cNvSpPr>
              <a:spLocks noChangeArrowheads="1"/>
            </p:cNvSpPr>
            <p:nvPr/>
          </p:nvSpPr>
          <p:spPr bwMode="auto">
            <a:xfrm>
              <a:off x="6943230" y="4317510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60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8" name="Rectangle 47"/>
            <p:cNvSpPr>
              <a:spLocks noChangeArrowheads="1"/>
            </p:cNvSpPr>
            <p:nvPr/>
          </p:nvSpPr>
          <p:spPr bwMode="auto">
            <a:xfrm>
              <a:off x="7539652" y="4322763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10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9" name="Rectangle 47"/>
            <p:cNvSpPr>
              <a:spLocks noChangeArrowheads="1"/>
            </p:cNvSpPr>
            <p:nvPr/>
          </p:nvSpPr>
          <p:spPr bwMode="auto">
            <a:xfrm>
              <a:off x="7837863" y="4322763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40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30" name="Rectangle 47"/>
            <p:cNvSpPr>
              <a:spLocks noChangeArrowheads="1"/>
            </p:cNvSpPr>
            <p:nvPr/>
          </p:nvSpPr>
          <p:spPr bwMode="auto">
            <a:xfrm>
              <a:off x="8434285" y="4322763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30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31" name="Rectangle 47"/>
            <p:cNvSpPr>
              <a:spLocks noChangeArrowheads="1"/>
            </p:cNvSpPr>
            <p:nvPr/>
          </p:nvSpPr>
          <p:spPr bwMode="auto">
            <a:xfrm>
              <a:off x="8136074" y="4322763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32" name="Rectangle 47"/>
            <p:cNvSpPr>
              <a:spLocks noChangeArrowheads="1"/>
            </p:cNvSpPr>
            <p:nvPr/>
          </p:nvSpPr>
          <p:spPr bwMode="auto">
            <a:xfrm>
              <a:off x="8732492" y="4322763"/>
              <a:ext cx="310905" cy="283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50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949791" y="26313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10696" y="462112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3096535" y="461663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5983689" y="458333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5550756" y="6412759"/>
            <a:ext cx="3424550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若首内部节点仅有一孩子？</a:t>
            </a:r>
            <a:endParaRPr lang="zh-CN" altLang="en-US" sz="20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8" grpId="0" bldLvl="0" animBg="1"/>
      <p:bldP spid="188" grpId="0" bldLvl="0" animBg="1"/>
      <p:bldP spid="189" grpId="0" bldLvl="0" animBg="1"/>
      <p:bldP spid="190" grpId="0" bldLvl="0" animBg="1"/>
      <p:bldP spid="192" grpId="0" bldLvl="0" animBg="1"/>
      <p:bldP spid="193" grpId="0" bldLvl="0" animBg="1"/>
      <p:bldP spid="137" grpId="0" bldLvl="0" animBg="1"/>
      <p:bldP spid="138" grpId="0" bldLvl="0" animBg="1"/>
      <p:bldP spid="139" grpId="0" bldLvl="0" animBg="1"/>
      <p:bldP spid="12" grpId="0"/>
      <p:bldP spid="158" grpId="0"/>
      <p:bldP spid="159" grpId="0"/>
      <p:bldP spid="160" grpId="0"/>
      <p:bldP spid="16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堆构建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253309" y="1149132"/>
            <a:ext cx="8495155" cy="31085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复杂度比较：蛮力算法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vs 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堆合并法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设高度为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规模为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n=2</a:t>
            </a:r>
            <a:r>
              <a:rPr lang="en-US" altLang="zh-CN" sz="2800" b="1" i="1" baseline="30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h+1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-1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的满二叉树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深度为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的节点共 </a:t>
            </a:r>
            <a:r>
              <a:rPr lang="en-US" altLang="zh-CN" sz="2800" b="1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baseline="30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个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蛮力算法：每个节点时间正比于其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深度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                  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043608" y="3157525"/>
                <a:ext cx="4866845" cy="553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sz="32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a:rPr lang="en-US" altLang="zh-CN" sz="32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𝒅𝒆𝒑𝒕𝒉</m:t>
                        </m:r>
                        <m:r>
                          <a:rPr lang="en-US" altLang="zh-CN" sz="32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32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ℎ</m:t>
                        </m:r>
                      </m:sup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157525"/>
                <a:ext cx="4866845" cy="553934"/>
              </a:xfrm>
              <a:prstGeom prst="rect">
                <a:avLst/>
              </a:prstGeom>
              <a:blipFill rotWithShape="1">
                <a:blip r:embed="rId1"/>
                <a:stretch>
                  <a:fillRect l="-6" t="-55" r="-3291" b="-8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文本框 160"/>
              <p:cNvSpPr txBox="1"/>
              <p:nvPr/>
            </p:nvSpPr>
            <p:spPr>
              <a:xfrm>
                <a:off x="1035523" y="5690007"/>
                <a:ext cx="8108477" cy="923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sz="32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a:rPr lang="en-US" altLang="zh-CN" sz="32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𝒉𝒆𝒊𝒈𝒉𝒕</m:t>
                        </m:r>
                        <m:r>
                          <a:rPr lang="en-US" altLang="zh-CN" sz="32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32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32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ℎ</m:t>
                        </m:r>
                      </m:sup>
                      <m:e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ℎ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)×</m:t>
                            </m:r>
                            <m:sSup>
                              <m:sSup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ℎ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ℎ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161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23" y="5690007"/>
                <a:ext cx="8108477" cy="923266"/>
              </a:xfrm>
              <a:prstGeom prst="rect">
                <a:avLst/>
              </a:prstGeom>
              <a:blipFill rotWithShape="1">
                <a:blip r:embed="rId2"/>
                <a:stretch>
                  <a:fillRect l="-6" t="-44" b="-4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3961" y="5111466"/>
            <a:ext cx="8022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堆合并法：每个节点时间正比于其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高度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2974126" y="3693534"/>
                <a:ext cx="5774338" cy="399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nor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ℎ</m:t>
                        </m:r>
                      </m:sup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nary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ℎ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126" y="3693534"/>
                <a:ext cx="5774338" cy="399276"/>
              </a:xfrm>
              <a:prstGeom prst="rect">
                <a:avLst/>
              </a:prstGeom>
              <a:blipFill rotWithShape="1">
                <a:blip r:embed="rId3"/>
                <a:stretch>
                  <a:fillRect l="-7" t="-94" r="-3859" b="-13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899592" y="4158479"/>
                <a:ext cx="8170378" cy="399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ℎ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)×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ℎ</m:t>
                        </m:r>
                      </m:sup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ℎ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ℎ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158479"/>
                <a:ext cx="8170378" cy="399276"/>
              </a:xfrm>
              <a:prstGeom prst="rect">
                <a:avLst/>
              </a:prstGeom>
              <a:blipFill rotWithShape="1">
                <a:blip r:embed="rId4"/>
                <a:stretch>
                  <a:fillRect l="-5" t="-125" r="-1831" b="-13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899592" y="4621819"/>
                <a:ext cx="6937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621819"/>
                <a:ext cx="693728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" t="-78" r="5" b="-15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157"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179512" y="1124744"/>
            <a:ext cx="4536504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基于有序向量的实现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09786" y="3738165"/>
          <a:ext cx="7816663" cy="2139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732"/>
                <a:gridCol w="4255714"/>
                <a:gridCol w="1766217"/>
              </a:tblGrid>
              <a:tr h="5347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操作接口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实 现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复杂度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7486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insert()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先采用二分查找找到目标元素所需插入位置，插入后对后续元素进行移位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O(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logn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)+O(n)=O(n)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</a:tr>
              <a:tr h="4278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getMax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取出向量最末元素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O(1)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32000"/>
                      </a:srgbClr>
                    </a:solidFill>
                  </a:tcPr>
                </a:tc>
              </a:tr>
              <a:tr h="4278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delMax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遍历向量最末元素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O(1)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 bwMode="auto">
          <a:xfrm>
            <a:off x="4563408" y="2338420"/>
            <a:ext cx="432048" cy="86845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551000" y="2626452"/>
            <a:ext cx="432048" cy="58041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588224" y="2122397"/>
            <a:ext cx="432048" cy="108447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575816" y="2266412"/>
            <a:ext cx="432048" cy="94045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094425" y="1912909"/>
            <a:ext cx="432048" cy="1291786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Max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032388" y="2768294"/>
            <a:ext cx="432048" cy="43640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526184" y="2914486"/>
            <a:ext cx="432048" cy="29238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057204" y="2497480"/>
            <a:ext cx="432048" cy="70939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82020" y="2194406"/>
            <a:ext cx="432048" cy="101246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19980" y="2986495"/>
            <a:ext cx="432048" cy="22037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044796" y="2626454"/>
            <a:ext cx="432048" cy="58041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069612" y="2338422"/>
            <a:ext cx="432048" cy="86844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538592" y="2717554"/>
            <a:ext cx="432048" cy="487141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 bwMode="auto">
          <a:xfrm>
            <a:off x="863340" y="3284984"/>
            <a:ext cx="7273304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ash"/>
            <a:round/>
            <a:headEnd type="none"/>
            <a:tailEnd type="stealth" w="lg" len="lg"/>
          </a:ln>
          <a:effectLst/>
        </p:spPr>
      </p:cxnSp>
      <p:sp>
        <p:nvSpPr>
          <p:cNvPr id="21" name="矩形 20"/>
          <p:cNvSpPr/>
          <p:nvPr/>
        </p:nvSpPr>
        <p:spPr>
          <a:xfrm>
            <a:off x="2785321" y="1782706"/>
            <a:ext cx="1031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insert()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 bwMode="auto">
          <a:xfrm flipH="1">
            <a:off x="2811269" y="2203115"/>
            <a:ext cx="144016" cy="423337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ash"/>
            <a:round/>
            <a:headEnd type="none"/>
            <a:tailEnd type="stealth" w="lg" len="lg"/>
          </a:ln>
          <a:effectLst/>
        </p:spPr>
      </p:cxnSp>
      <p:sp>
        <p:nvSpPr>
          <p:cNvPr id="22" name="矩形 21"/>
          <p:cNvSpPr/>
          <p:nvPr/>
        </p:nvSpPr>
        <p:spPr bwMode="auto">
          <a:xfrm>
            <a:off x="2426961" y="5013177"/>
            <a:ext cx="5999487" cy="864096"/>
          </a:xfrm>
          <a:prstGeom prst="rect">
            <a:avLst/>
          </a:prstGeom>
          <a:solidFill>
            <a:schemeClr val="tx2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堆构建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07504" y="1149132"/>
            <a:ext cx="957527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堆构建的代码实现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1733907"/>
            <a:ext cx="87129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MyHeap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makeHeap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建堆的过程就是一个不断调整堆的过程，循环调用函数</a:t>
            </a:r>
            <a:r>
              <a:rPr lang="en-US" altLang="zh-CN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percolateDown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调整子树  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numCounts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2)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第一个需要调整的子树的根节点地址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parent = (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numCounts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/ 2 -1;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while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(1){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percolateDown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(parent,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heapDataVec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[parent]);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(0 == parent)</a:t>
            </a:r>
            <a:r>
              <a:rPr lang="en-US" altLang="zh-CN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到达根节点，返回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--parent;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advTm="157"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应用：堆排序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253309" y="1149132"/>
            <a:ext cx="8783187" cy="14003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回顾：选择排序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每次从待排序的元素中选出最大元素，存放在已排序序列的起始位置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768" y="6028720"/>
            <a:ext cx="4776359" cy="461665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两层循环迭代，平均复杂度</a:t>
            </a:r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O(n</a:t>
            </a:r>
            <a:r>
              <a:rPr kumimoji="1" lang="en-US" altLang="zh-CN" sz="2400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1"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1768" y="2549515"/>
            <a:ext cx="861711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向量选择排序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selectionSort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 {</a:t>
            </a:r>
            <a:endParaRPr lang="en-US" altLang="zh-CN" sz="1600" kern="0" dirty="0">
              <a:solidFill>
                <a:srgbClr val="CC0000"/>
              </a:solidFill>
              <a:highlight>
                <a:srgbClr val="FFFFFF"/>
              </a:highlight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while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--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swap(_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elem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[max(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)], _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elem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将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[hi]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与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[lo, hi]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中的最大者交换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9512" y="3864729"/>
            <a:ext cx="527276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&gt;::max (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 { 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mx =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) </a:t>
            </a:r>
            <a:r>
              <a: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逆向扫描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 _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elem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&gt; _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elem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[mx] ) </a:t>
            </a:r>
            <a:endParaRPr lang="zh-CN" altLang="en-US" sz="1600" kern="0" dirty="0">
              <a:solidFill>
                <a:srgbClr val="CC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mx =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mx;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zh-CN" altLang="en-US" sz="16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554" y="4124901"/>
            <a:ext cx="4783942" cy="1682650"/>
          </a:xfrm>
          <a:prstGeom prst="rect">
            <a:avLst/>
          </a:prstGeom>
        </p:spPr>
      </p:pic>
    </p:spTree>
  </p:cSld>
  <p:clrMapOvr>
    <a:masterClrMapping/>
  </p:clrMapOvr>
  <p:transition advTm="157"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应用：堆排序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253309" y="1149132"/>
            <a:ext cx="8783187" cy="2970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堆排序：基于优先级队列思想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遍历求取未排序极大值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优先级队列（堆）求取极大值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O(n</a:t>
            </a:r>
            <a:r>
              <a:rPr lang="en-US" altLang="zh-CN" sz="2800" b="1" baseline="30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降低为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nlogn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需进行建堆预处理，复杂度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O(n)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，整体复杂度仍为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nlogn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903136" y="1772816"/>
            <a:ext cx="305271" cy="426784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9878" y="4365104"/>
            <a:ext cx="3740420" cy="2190029"/>
            <a:chOff x="276824" y="4308068"/>
            <a:chExt cx="3740420" cy="2190029"/>
          </a:xfrm>
        </p:grpSpPr>
        <p:sp>
          <p:nvSpPr>
            <p:cNvPr id="3" name="流程图: 手动输入 2"/>
            <p:cNvSpPr/>
            <p:nvPr/>
          </p:nvSpPr>
          <p:spPr bwMode="auto">
            <a:xfrm>
              <a:off x="2921202" y="4308068"/>
              <a:ext cx="1096042" cy="1296144"/>
            </a:xfrm>
            <a:prstGeom prst="flowChartManualInput">
              <a:avLst/>
            </a:prstGeom>
            <a:solidFill>
              <a:srgbClr val="7030A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Sorted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 flipH="1">
              <a:off x="276857" y="4797152"/>
              <a:ext cx="2644377" cy="1179260"/>
              <a:chOff x="4512065" y="4077072"/>
              <a:chExt cx="2377155" cy="1224136"/>
            </a:xfrm>
          </p:grpSpPr>
          <p:sp>
            <p:nvSpPr>
              <p:cNvPr id="5" name="流程图: 资料带 4"/>
              <p:cNvSpPr/>
              <p:nvPr/>
            </p:nvSpPr>
            <p:spPr bwMode="auto">
              <a:xfrm>
                <a:off x="4512066" y="4077072"/>
                <a:ext cx="2376268" cy="1046475"/>
              </a:xfrm>
              <a:prstGeom prst="flowChartPunchedTape">
                <a:avLst/>
              </a:prstGeom>
              <a:solidFill>
                <a:schemeClr val="accent1">
                  <a:lumMod val="90000"/>
                </a:schemeClr>
              </a:solidFill>
              <a:ln w="3175" algn="ctr">
                <a:noFill/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4512065" y="4914036"/>
                <a:ext cx="2377155" cy="387172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noFill/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 bwMode="auto">
            <a:xfrm>
              <a:off x="2561194" y="4941168"/>
              <a:ext cx="360040" cy="64807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n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276857" y="4608260"/>
              <a:ext cx="360040" cy="980980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Max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右大括号 6"/>
            <p:cNvSpPr/>
            <p:nvPr/>
          </p:nvSpPr>
          <p:spPr bwMode="auto">
            <a:xfrm rot="5400000">
              <a:off x="1429558" y="4532189"/>
              <a:ext cx="338910" cy="2644377"/>
            </a:xfrm>
            <a:prstGeom prst="rightBrac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63449" y="6036432"/>
              <a:ext cx="9460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heap</a:t>
              </a:r>
              <a:endParaRPr lang="zh-CN" altLang="en-US" sz="16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004048" y="4365104"/>
            <a:ext cx="3721049" cy="2190029"/>
            <a:chOff x="273859" y="4308068"/>
            <a:chExt cx="3721049" cy="2190029"/>
          </a:xfrm>
        </p:grpSpPr>
        <p:sp>
          <p:nvSpPr>
            <p:cNvPr id="22" name="流程图: 手动输入 21"/>
            <p:cNvSpPr/>
            <p:nvPr/>
          </p:nvSpPr>
          <p:spPr bwMode="auto">
            <a:xfrm>
              <a:off x="2921202" y="4308068"/>
              <a:ext cx="1073706" cy="1296144"/>
            </a:xfrm>
            <a:prstGeom prst="flowChartManualInput">
              <a:avLst/>
            </a:prstGeom>
            <a:solidFill>
              <a:srgbClr val="7030A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Sorted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 flipH="1">
              <a:off x="276857" y="4797152"/>
              <a:ext cx="2644377" cy="1179260"/>
              <a:chOff x="4512065" y="4077072"/>
              <a:chExt cx="2377155" cy="1224136"/>
            </a:xfrm>
          </p:grpSpPr>
          <p:sp>
            <p:nvSpPr>
              <p:cNvPr id="29" name="流程图: 资料带 28"/>
              <p:cNvSpPr/>
              <p:nvPr/>
            </p:nvSpPr>
            <p:spPr bwMode="auto">
              <a:xfrm>
                <a:off x="4512066" y="4077072"/>
                <a:ext cx="2056192" cy="1046475"/>
              </a:xfrm>
              <a:prstGeom prst="flowChartPunchedTape">
                <a:avLst/>
              </a:prstGeom>
              <a:solidFill>
                <a:schemeClr val="accent1">
                  <a:lumMod val="90000"/>
                </a:schemeClr>
              </a:solidFill>
              <a:ln w="3175" algn="ctr">
                <a:noFill/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 bwMode="auto">
              <a:xfrm>
                <a:off x="4512065" y="4914036"/>
                <a:ext cx="2377155" cy="387172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noFill/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 bwMode="auto">
            <a:xfrm>
              <a:off x="273859" y="4948876"/>
              <a:ext cx="360040" cy="64807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n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2563622" y="4610372"/>
              <a:ext cx="360040" cy="980980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Max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右大括号 26"/>
            <p:cNvSpPr/>
            <p:nvPr/>
          </p:nvSpPr>
          <p:spPr bwMode="auto">
            <a:xfrm rot="5400000">
              <a:off x="1250768" y="4710979"/>
              <a:ext cx="338910" cy="2286797"/>
            </a:xfrm>
            <a:prstGeom prst="rightBrac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63449" y="6036432"/>
              <a:ext cx="9460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heap</a:t>
              </a:r>
              <a:endParaRPr lang="zh-CN" altLang="en-US" sz="1600" dirty="0"/>
            </a:p>
          </p:txBody>
        </p:sp>
      </p:grpSp>
      <p:sp>
        <p:nvSpPr>
          <p:cNvPr id="31" name="右箭头 30"/>
          <p:cNvSpPr/>
          <p:nvPr/>
        </p:nvSpPr>
        <p:spPr bwMode="auto">
          <a:xfrm>
            <a:off x="3999961" y="5114082"/>
            <a:ext cx="856620" cy="426784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74481" y="3766586"/>
            <a:ext cx="15408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删除堆顶，用堆尾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取代堆顶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2" name="右箭头 31"/>
          <p:cNvSpPr/>
          <p:nvPr/>
        </p:nvSpPr>
        <p:spPr bwMode="auto">
          <a:xfrm>
            <a:off x="6953442" y="6128349"/>
            <a:ext cx="856620" cy="426784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861196" y="5908801"/>
            <a:ext cx="1175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堆顶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advTm="157"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应用：堆排序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253309" y="1149132"/>
            <a:ext cx="8783187" cy="1600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堆排序实例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目标排序序列为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{10,70,40,50,80,60,20,30,90}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首先进行建堆，本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hlinkClick r:id="rId1" action="ppaction://hlinksldjump"/>
              </a:rPr>
              <a:t>课件前面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hlinkClick r:id="rId1" action="ppaction://hlinksldjump"/>
              </a:rPr>
              <a:t>PPT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已完成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714631" y="2883527"/>
            <a:ext cx="4271537" cy="2944463"/>
            <a:chOff x="788075" y="4821156"/>
            <a:chExt cx="2761456" cy="1778496"/>
          </a:xfrm>
        </p:grpSpPr>
        <p:sp>
          <p:nvSpPr>
            <p:cNvPr id="35" name="Line 5"/>
            <p:cNvSpPr>
              <a:spLocks noChangeShapeType="1"/>
            </p:cNvSpPr>
            <p:nvPr/>
          </p:nvSpPr>
          <p:spPr bwMode="auto">
            <a:xfrm>
              <a:off x="3043118" y="5380809"/>
              <a:ext cx="304800" cy="381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6"/>
            <p:cNvSpPr>
              <a:spLocks noChangeShapeType="1"/>
            </p:cNvSpPr>
            <p:nvPr/>
          </p:nvSpPr>
          <p:spPr bwMode="auto">
            <a:xfrm flipH="1">
              <a:off x="2666310" y="5331749"/>
              <a:ext cx="354013" cy="423863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1667644" y="5298411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8"/>
            <p:cNvSpPr>
              <a:spLocks noChangeShapeType="1"/>
            </p:cNvSpPr>
            <p:nvPr/>
          </p:nvSpPr>
          <p:spPr bwMode="auto">
            <a:xfrm flipH="1">
              <a:off x="1220123" y="5374611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9"/>
            <p:cNvSpPr>
              <a:spLocks noChangeShapeType="1"/>
            </p:cNvSpPr>
            <p:nvPr/>
          </p:nvSpPr>
          <p:spPr bwMode="auto">
            <a:xfrm>
              <a:off x="2339752" y="5067789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1619672" y="5045564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2123728" y="482115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1365116" y="5926428"/>
              <a:ext cx="215047" cy="371476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14"/>
            <p:cNvSpPr>
              <a:spLocks noChangeShapeType="1"/>
            </p:cNvSpPr>
            <p:nvPr/>
          </p:nvSpPr>
          <p:spPr bwMode="auto">
            <a:xfrm flipH="1">
              <a:off x="1004099" y="5840916"/>
              <a:ext cx="261938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Oval 75"/>
            <p:cNvSpPr>
              <a:spLocks noChangeArrowheads="1"/>
            </p:cNvSpPr>
            <p:nvPr/>
          </p:nvSpPr>
          <p:spPr bwMode="auto">
            <a:xfrm>
              <a:off x="1436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 80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Oval 76"/>
            <p:cNvSpPr>
              <a:spLocks noChangeArrowheads="1"/>
            </p:cNvSpPr>
            <p:nvPr/>
          </p:nvSpPr>
          <p:spPr bwMode="auto">
            <a:xfrm>
              <a:off x="1050955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Oval 77"/>
            <p:cNvSpPr>
              <a:spLocks noChangeArrowheads="1"/>
            </p:cNvSpPr>
            <p:nvPr/>
          </p:nvSpPr>
          <p:spPr bwMode="auto">
            <a:xfrm>
              <a:off x="788075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Oval 78"/>
            <p:cNvSpPr>
              <a:spLocks noChangeArrowheads="1"/>
            </p:cNvSpPr>
            <p:nvPr/>
          </p:nvSpPr>
          <p:spPr bwMode="auto">
            <a:xfrm>
              <a:off x="1338987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Oval 80"/>
            <p:cNvSpPr>
              <a:spLocks noChangeArrowheads="1"/>
            </p:cNvSpPr>
            <p:nvPr/>
          </p:nvSpPr>
          <p:spPr bwMode="auto">
            <a:xfrm>
              <a:off x="1796187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Oval 87"/>
            <p:cNvSpPr>
              <a:spLocks noChangeArrowheads="1"/>
            </p:cNvSpPr>
            <p:nvPr/>
          </p:nvSpPr>
          <p:spPr bwMode="auto">
            <a:xfrm>
              <a:off x="2444259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Oval 88"/>
            <p:cNvSpPr>
              <a:spLocks noChangeArrowheads="1"/>
            </p:cNvSpPr>
            <p:nvPr/>
          </p:nvSpPr>
          <p:spPr bwMode="auto">
            <a:xfrm>
              <a:off x="2779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Oval 89"/>
            <p:cNvSpPr>
              <a:spLocks noChangeArrowheads="1"/>
            </p:cNvSpPr>
            <p:nvPr/>
          </p:nvSpPr>
          <p:spPr bwMode="auto">
            <a:xfrm>
              <a:off x="3092331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53309" y="2883527"/>
            <a:ext cx="3984402" cy="2979913"/>
            <a:chOff x="447987" y="2683768"/>
            <a:chExt cx="2756549" cy="1833126"/>
          </a:xfrm>
        </p:grpSpPr>
        <p:sp>
          <p:nvSpPr>
            <p:cNvPr id="54" name="Line 5"/>
            <p:cNvSpPr>
              <a:spLocks noChangeShapeType="1"/>
            </p:cNvSpPr>
            <p:nvPr/>
          </p:nvSpPr>
          <p:spPr bwMode="auto">
            <a:xfrm>
              <a:off x="2633036" y="3293167"/>
              <a:ext cx="304800" cy="381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6"/>
            <p:cNvSpPr>
              <a:spLocks noChangeShapeType="1"/>
            </p:cNvSpPr>
            <p:nvPr/>
          </p:nvSpPr>
          <p:spPr bwMode="auto">
            <a:xfrm flipH="1">
              <a:off x="2232911" y="3250305"/>
              <a:ext cx="354013" cy="423863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7"/>
            <p:cNvSpPr>
              <a:spLocks noChangeShapeType="1"/>
            </p:cNvSpPr>
            <p:nvPr/>
          </p:nvSpPr>
          <p:spPr bwMode="auto">
            <a:xfrm>
              <a:off x="1290780" y="3216967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8"/>
            <p:cNvSpPr>
              <a:spLocks noChangeShapeType="1"/>
            </p:cNvSpPr>
            <p:nvPr/>
          </p:nvSpPr>
          <p:spPr bwMode="auto">
            <a:xfrm flipH="1">
              <a:off x="909780" y="3293167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Line 9"/>
            <p:cNvSpPr>
              <a:spLocks noChangeShapeType="1"/>
            </p:cNvSpPr>
            <p:nvPr/>
          </p:nvSpPr>
          <p:spPr bwMode="auto">
            <a:xfrm>
              <a:off x="1794836" y="2930401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H="1">
              <a:off x="1290780" y="2980184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Oval 11"/>
            <p:cNvSpPr>
              <a:spLocks noChangeArrowheads="1"/>
            </p:cNvSpPr>
            <p:nvPr/>
          </p:nvSpPr>
          <p:spPr bwMode="auto">
            <a:xfrm>
              <a:off x="1717765" y="26837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Line 13"/>
            <p:cNvSpPr>
              <a:spLocks noChangeShapeType="1"/>
            </p:cNvSpPr>
            <p:nvPr/>
          </p:nvSpPr>
          <p:spPr bwMode="auto">
            <a:xfrm>
              <a:off x="1018593" y="3902767"/>
              <a:ext cx="167581" cy="33208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14"/>
            <p:cNvSpPr>
              <a:spLocks noChangeShapeType="1"/>
            </p:cNvSpPr>
            <p:nvPr/>
          </p:nvSpPr>
          <p:spPr bwMode="auto">
            <a:xfrm flipH="1">
              <a:off x="699506" y="3826567"/>
              <a:ext cx="242888" cy="390382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Oval 75"/>
            <p:cNvSpPr>
              <a:spLocks noChangeArrowheads="1"/>
            </p:cNvSpPr>
            <p:nvPr/>
          </p:nvSpPr>
          <p:spPr bwMode="auto">
            <a:xfrm>
              <a:off x="1071928" y="304380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 70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Oval 76"/>
            <p:cNvSpPr>
              <a:spLocks noChangeArrowheads="1"/>
            </p:cNvSpPr>
            <p:nvPr/>
          </p:nvSpPr>
          <p:spPr bwMode="auto">
            <a:xfrm>
              <a:off x="714716" y="355510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Oval 77"/>
            <p:cNvSpPr>
              <a:spLocks noChangeArrowheads="1"/>
            </p:cNvSpPr>
            <p:nvPr/>
          </p:nvSpPr>
          <p:spPr bwMode="auto">
            <a:xfrm>
              <a:off x="447987" y="405969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Oval 78"/>
            <p:cNvSpPr>
              <a:spLocks noChangeArrowheads="1"/>
            </p:cNvSpPr>
            <p:nvPr/>
          </p:nvSpPr>
          <p:spPr bwMode="auto">
            <a:xfrm>
              <a:off x="977596" y="405969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Oval 80"/>
            <p:cNvSpPr>
              <a:spLocks noChangeArrowheads="1"/>
            </p:cNvSpPr>
            <p:nvPr/>
          </p:nvSpPr>
          <p:spPr bwMode="auto">
            <a:xfrm>
              <a:off x="1362788" y="355510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Oval 87"/>
            <p:cNvSpPr>
              <a:spLocks noChangeArrowheads="1"/>
            </p:cNvSpPr>
            <p:nvPr/>
          </p:nvSpPr>
          <p:spPr bwMode="auto">
            <a:xfrm>
              <a:off x="1966211" y="355510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Oval 88"/>
            <p:cNvSpPr>
              <a:spLocks noChangeArrowheads="1"/>
            </p:cNvSpPr>
            <p:nvPr/>
          </p:nvSpPr>
          <p:spPr bwMode="auto">
            <a:xfrm>
              <a:off x="2366336" y="304380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Oval 89"/>
            <p:cNvSpPr>
              <a:spLocks noChangeArrowheads="1"/>
            </p:cNvSpPr>
            <p:nvPr/>
          </p:nvSpPr>
          <p:spPr bwMode="auto">
            <a:xfrm>
              <a:off x="2747336" y="355510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2" name="右箭头 71"/>
          <p:cNvSpPr/>
          <p:nvPr/>
        </p:nvSpPr>
        <p:spPr bwMode="auto">
          <a:xfrm>
            <a:off x="4348426" y="3546344"/>
            <a:ext cx="712394" cy="570983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4" name="Rectangle 47"/>
          <p:cNvSpPr>
            <a:spLocks noChangeArrowheads="1"/>
          </p:cNvSpPr>
          <p:nvPr/>
        </p:nvSpPr>
        <p:spPr bwMode="auto">
          <a:xfrm>
            <a:off x="428877" y="6111427"/>
            <a:ext cx="416809" cy="38509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5" name="Rectangle 47"/>
          <p:cNvSpPr>
            <a:spLocks noChangeArrowheads="1"/>
          </p:cNvSpPr>
          <p:nvPr/>
        </p:nvSpPr>
        <p:spPr bwMode="auto">
          <a:xfrm>
            <a:off x="828668" y="6111427"/>
            <a:ext cx="416809" cy="38509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70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6" name="Rectangle 47"/>
          <p:cNvSpPr>
            <a:spLocks noChangeArrowheads="1"/>
          </p:cNvSpPr>
          <p:nvPr/>
        </p:nvSpPr>
        <p:spPr bwMode="auto">
          <a:xfrm>
            <a:off x="1628249" y="6111427"/>
            <a:ext cx="416809" cy="38509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50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7" name="Rectangle 47"/>
          <p:cNvSpPr>
            <a:spLocks noChangeArrowheads="1"/>
          </p:cNvSpPr>
          <p:nvPr/>
        </p:nvSpPr>
        <p:spPr bwMode="auto">
          <a:xfrm>
            <a:off x="1228458" y="6111427"/>
            <a:ext cx="416809" cy="38509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40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8" name="Rectangle 47"/>
          <p:cNvSpPr>
            <a:spLocks noChangeArrowheads="1"/>
          </p:cNvSpPr>
          <p:nvPr/>
        </p:nvSpPr>
        <p:spPr bwMode="auto">
          <a:xfrm>
            <a:off x="2028040" y="6111427"/>
            <a:ext cx="416809" cy="38509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80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9" name="Rectangle 47"/>
          <p:cNvSpPr>
            <a:spLocks noChangeArrowheads="1"/>
          </p:cNvSpPr>
          <p:nvPr/>
        </p:nvSpPr>
        <p:spPr bwMode="auto">
          <a:xfrm>
            <a:off x="2427831" y="6111427"/>
            <a:ext cx="416809" cy="38509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60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0" name="Rectangle 47"/>
          <p:cNvSpPr>
            <a:spLocks noChangeArrowheads="1"/>
          </p:cNvSpPr>
          <p:nvPr/>
        </p:nvSpPr>
        <p:spPr bwMode="auto">
          <a:xfrm>
            <a:off x="3227412" y="6111427"/>
            <a:ext cx="416809" cy="38509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30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1" name="Rectangle 47"/>
          <p:cNvSpPr>
            <a:spLocks noChangeArrowheads="1"/>
          </p:cNvSpPr>
          <p:nvPr/>
        </p:nvSpPr>
        <p:spPr bwMode="auto">
          <a:xfrm>
            <a:off x="2827621" y="6111427"/>
            <a:ext cx="416809" cy="38509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20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2" name="Rectangle 47"/>
          <p:cNvSpPr>
            <a:spLocks noChangeArrowheads="1"/>
          </p:cNvSpPr>
          <p:nvPr/>
        </p:nvSpPr>
        <p:spPr bwMode="auto">
          <a:xfrm>
            <a:off x="3627197" y="6111427"/>
            <a:ext cx="416809" cy="38509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4" name="Rectangle 47"/>
          <p:cNvSpPr>
            <a:spLocks noChangeArrowheads="1"/>
          </p:cNvSpPr>
          <p:nvPr/>
        </p:nvSpPr>
        <p:spPr bwMode="auto">
          <a:xfrm>
            <a:off x="5060820" y="6072216"/>
            <a:ext cx="412801" cy="4122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5" name="Rectangle 47"/>
          <p:cNvSpPr>
            <a:spLocks noChangeArrowheads="1"/>
          </p:cNvSpPr>
          <p:nvPr/>
        </p:nvSpPr>
        <p:spPr bwMode="auto">
          <a:xfrm>
            <a:off x="5456766" y="6072216"/>
            <a:ext cx="412801" cy="4122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80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6" name="Rectangle 47"/>
          <p:cNvSpPr>
            <a:spLocks noChangeArrowheads="1"/>
          </p:cNvSpPr>
          <p:nvPr/>
        </p:nvSpPr>
        <p:spPr bwMode="auto">
          <a:xfrm>
            <a:off x="6248659" y="6072216"/>
            <a:ext cx="412801" cy="4122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70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7" name="Rectangle 47"/>
          <p:cNvSpPr>
            <a:spLocks noChangeArrowheads="1"/>
          </p:cNvSpPr>
          <p:nvPr/>
        </p:nvSpPr>
        <p:spPr bwMode="auto">
          <a:xfrm>
            <a:off x="5852713" y="6072216"/>
            <a:ext cx="412801" cy="4122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60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8" name="Rectangle 47"/>
          <p:cNvSpPr>
            <a:spLocks noChangeArrowheads="1"/>
          </p:cNvSpPr>
          <p:nvPr/>
        </p:nvSpPr>
        <p:spPr bwMode="auto">
          <a:xfrm>
            <a:off x="6644606" y="6072216"/>
            <a:ext cx="412801" cy="4122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9" name="Rectangle 47"/>
          <p:cNvSpPr>
            <a:spLocks noChangeArrowheads="1"/>
          </p:cNvSpPr>
          <p:nvPr/>
        </p:nvSpPr>
        <p:spPr bwMode="auto">
          <a:xfrm>
            <a:off x="7040552" y="6072216"/>
            <a:ext cx="412801" cy="4122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40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90" name="Rectangle 47"/>
          <p:cNvSpPr>
            <a:spLocks noChangeArrowheads="1"/>
          </p:cNvSpPr>
          <p:nvPr/>
        </p:nvSpPr>
        <p:spPr bwMode="auto">
          <a:xfrm>
            <a:off x="7832445" y="6072216"/>
            <a:ext cx="412801" cy="4122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30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91" name="Rectangle 47"/>
          <p:cNvSpPr>
            <a:spLocks noChangeArrowheads="1"/>
          </p:cNvSpPr>
          <p:nvPr/>
        </p:nvSpPr>
        <p:spPr bwMode="auto">
          <a:xfrm>
            <a:off x="7436499" y="6072216"/>
            <a:ext cx="412801" cy="4122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20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92" name="Rectangle 47"/>
          <p:cNvSpPr>
            <a:spLocks noChangeArrowheads="1"/>
          </p:cNvSpPr>
          <p:nvPr/>
        </p:nvSpPr>
        <p:spPr bwMode="auto">
          <a:xfrm>
            <a:off x="8228386" y="6072216"/>
            <a:ext cx="412801" cy="4122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50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Tm="157"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应用：堆排序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07504" y="1149132"/>
            <a:ext cx="9575275" cy="10926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堆排序实例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迭代移除堆顶，并将其与堆尾置换，对新堆顶下滤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9932" y="2420888"/>
            <a:ext cx="2877679" cy="1536223"/>
            <a:chOff x="788075" y="4821156"/>
            <a:chExt cx="2761456" cy="1778496"/>
          </a:xfrm>
        </p:grpSpPr>
        <p:sp>
          <p:nvSpPr>
            <p:cNvPr id="35" name="Line 5"/>
            <p:cNvSpPr>
              <a:spLocks noChangeShapeType="1"/>
            </p:cNvSpPr>
            <p:nvPr/>
          </p:nvSpPr>
          <p:spPr bwMode="auto">
            <a:xfrm>
              <a:off x="3043118" y="5380809"/>
              <a:ext cx="304800" cy="381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6"/>
            <p:cNvSpPr>
              <a:spLocks noChangeShapeType="1"/>
            </p:cNvSpPr>
            <p:nvPr/>
          </p:nvSpPr>
          <p:spPr bwMode="auto">
            <a:xfrm flipH="1">
              <a:off x="2666310" y="5331749"/>
              <a:ext cx="354013" cy="423863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1667644" y="5298411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8"/>
            <p:cNvSpPr>
              <a:spLocks noChangeShapeType="1"/>
            </p:cNvSpPr>
            <p:nvPr/>
          </p:nvSpPr>
          <p:spPr bwMode="auto">
            <a:xfrm flipH="1">
              <a:off x="1220123" y="5374611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9"/>
            <p:cNvSpPr>
              <a:spLocks noChangeShapeType="1"/>
            </p:cNvSpPr>
            <p:nvPr/>
          </p:nvSpPr>
          <p:spPr bwMode="auto">
            <a:xfrm>
              <a:off x="2339752" y="5067789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1619672" y="5045564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2123728" y="482115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1365116" y="5926428"/>
              <a:ext cx="215047" cy="371476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14"/>
            <p:cNvSpPr>
              <a:spLocks noChangeShapeType="1"/>
            </p:cNvSpPr>
            <p:nvPr/>
          </p:nvSpPr>
          <p:spPr bwMode="auto">
            <a:xfrm flipH="1">
              <a:off x="1004099" y="5840916"/>
              <a:ext cx="261938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Oval 75"/>
            <p:cNvSpPr>
              <a:spLocks noChangeArrowheads="1"/>
            </p:cNvSpPr>
            <p:nvPr/>
          </p:nvSpPr>
          <p:spPr bwMode="auto">
            <a:xfrm>
              <a:off x="1436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 80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Oval 76"/>
            <p:cNvSpPr>
              <a:spLocks noChangeArrowheads="1"/>
            </p:cNvSpPr>
            <p:nvPr/>
          </p:nvSpPr>
          <p:spPr bwMode="auto">
            <a:xfrm>
              <a:off x="1050955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Oval 77"/>
            <p:cNvSpPr>
              <a:spLocks noChangeArrowheads="1"/>
            </p:cNvSpPr>
            <p:nvPr/>
          </p:nvSpPr>
          <p:spPr bwMode="auto">
            <a:xfrm>
              <a:off x="788075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Oval 78"/>
            <p:cNvSpPr>
              <a:spLocks noChangeArrowheads="1"/>
            </p:cNvSpPr>
            <p:nvPr/>
          </p:nvSpPr>
          <p:spPr bwMode="auto">
            <a:xfrm>
              <a:off x="1338987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Oval 80"/>
            <p:cNvSpPr>
              <a:spLocks noChangeArrowheads="1"/>
            </p:cNvSpPr>
            <p:nvPr/>
          </p:nvSpPr>
          <p:spPr bwMode="auto">
            <a:xfrm>
              <a:off x="1796187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Oval 87"/>
            <p:cNvSpPr>
              <a:spLocks noChangeArrowheads="1"/>
            </p:cNvSpPr>
            <p:nvPr/>
          </p:nvSpPr>
          <p:spPr bwMode="auto">
            <a:xfrm>
              <a:off x="2444259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Oval 88"/>
            <p:cNvSpPr>
              <a:spLocks noChangeArrowheads="1"/>
            </p:cNvSpPr>
            <p:nvPr/>
          </p:nvSpPr>
          <p:spPr bwMode="auto">
            <a:xfrm>
              <a:off x="2779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Oval 89"/>
            <p:cNvSpPr>
              <a:spLocks noChangeArrowheads="1"/>
            </p:cNvSpPr>
            <p:nvPr/>
          </p:nvSpPr>
          <p:spPr bwMode="auto">
            <a:xfrm>
              <a:off x="3092331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7653" y="4124530"/>
            <a:ext cx="2918523" cy="300083"/>
            <a:chOff x="429341" y="5344069"/>
            <a:chExt cx="3580367" cy="412212"/>
          </a:xfrm>
        </p:grpSpPr>
        <p:sp>
          <p:nvSpPr>
            <p:cNvPr id="84" name="Rectangle 47"/>
            <p:cNvSpPr>
              <a:spLocks noChangeArrowheads="1"/>
            </p:cNvSpPr>
            <p:nvPr/>
          </p:nvSpPr>
          <p:spPr bwMode="auto">
            <a:xfrm>
              <a:off x="429341" y="5344069"/>
              <a:ext cx="412801" cy="4122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90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5" name="Rectangle 47"/>
            <p:cNvSpPr>
              <a:spLocks noChangeArrowheads="1"/>
            </p:cNvSpPr>
            <p:nvPr/>
          </p:nvSpPr>
          <p:spPr bwMode="auto">
            <a:xfrm>
              <a:off x="825287" y="5344069"/>
              <a:ext cx="412801" cy="4122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80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6" name="Rectangle 47"/>
            <p:cNvSpPr>
              <a:spLocks noChangeArrowheads="1"/>
            </p:cNvSpPr>
            <p:nvPr/>
          </p:nvSpPr>
          <p:spPr bwMode="auto">
            <a:xfrm>
              <a:off x="1617180" y="5344069"/>
              <a:ext cx="412801" cy="4122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70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7" name="Rectangle 47"/>
            <p:cNvSpPr>
              <a:spLocks noChangeArrowheads="1"/>
            </p:cNvSpPr>
            <p:nvPr/>
          </p:nvSpPr>
          <p:spPr bwMode="auto">
            <a:xfrm>
              <a:off x="1221234" y="5344069"/>
              <a:ext cx="412801" cy="4122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60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8" name="Rectangle 47"/>
            <p:cNvSpPr>
              <a:spLocks noChangeArrowheads="1"/>
            </p:cNvSpPr>
            <p:nvPr/>
          </p:nvSpPr>
          <p:spPr bwMode="auto">
            <a:xfrm>
              <a:off x="2013127" y="5344069"/>
              <a:ext cx="412801" cy="4122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10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9" name="Rectangle 47"/>
            <p:cNvSpPr>
              <a:spLocks noChangeArrowheads="1"/>
            </p:cNvSpPr>
            <p:nvPr/>
          </p:nvSpPr>
          <p:spPr bwMode="auto">
            <a:xfrm>
              <a:off x="2409073" y="5344069"/>
              <a:ext cx="412801" cy="4122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40	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0" name="Rectangle 47"/>
            <p:cNvSpPr>
              <a:spLocks noChangeArrowheads="1"/>
            </p:cNvSpPr>
            <p:nvPr/>
          </p:nvSpPr>
          <p:spPr bwMode="auto">
            <a:xfrm>
              <a:off x="3200966" y="5344069"/>
              <a:ext cx="412801" cy="4122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30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1" name="Rectangle 47"/>
            <p:cNvSpPr>
              <a:spLocks noChangeArrowheads="1"/>
            </p:cNvSpPr>
            <p:nvPr/>
          </p:nvSpPr>
          <p:spPr bwMode="auto">
            <a:xfrm>
              <a:off x="2805020" y="5344069"/>
              <a:ext cx="412801" cy="4122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20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2" name="Rectangle 47"/>
            <p:cNvSpPr>
              <a:spLocks noChangeArrowheads="1"/>
            </p:cNvSpPr>
            <p:nvPr/>
          </p:nvSpPr>
          <p:spPr bwMode="auto">
            <a:xfrm>
              <a:off x="3596907" y="5344069"/>
              <a:ext cx="412801" cy="4122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  <a:effectLst/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rgbClr val="99FF66"/>
              </a:extrusionClr>
            </a:sp3d>
          </p:spPr>
          <p:txBody>
            <a:bodyPr wrap="none" lIns="36000" tIns="36000" rIns="36000" bIns="36000" anchor="ctr">
              <a:flatTx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</a:rPr>
                <a:t>50</a:t>
              </a:r>
              <a:endParaRPr kumimoji="1" lang="zh-CN" altLang="en-US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131840" y="4653136"/>
            <a:ext cx="2877679" cy="1536223"/>
            <a:chOff x="788075" y="4821156"/>
            <a:chExt cx="2761456" cy="1778496"/>
          </a:xfrm>
        </p:grpSpPr>
        <p:sp>
          <p:nvSpPr>
            <p:cNvPr id="93" name="Line 5"/>
            <p:cNvSpPr>
              <a:spLocks noChangeShapeType="1"/>
            </p:cNvSpPr>
            <p:nvPr/>
          </p:nvSpPr>
          <p:spPr bwMode="auto">
            <a:xfrm>
              <a:off x="3043118" y="5380809"/>
              <a:ext cx="304800" cy="381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Line 6"/>
            <p:cNvSpPr>
              <a:spLocks noChangeShapeType="1"/>
            </p:cNvSpPr>
            <p:nvPr/>
          </p:nvSpPr>
          <p:spPr bwMode="auto">
            <a:xfrm flipH="1">
              <a:off x="2666310" y="5331749"/>
              <a:ext cx="354013" cy="423863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Line 7"/>
            <p:cNvSpPr>
              <a:spLocks noChangeShapeType="1"/>
            </p:cNvSpPr>
            <p:nvPr/>
          </p:nvSpPr>
          <p:spPr bwMode="auto">
            <a:xfrm>
              <a:off x="1667644" y="5298411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Line 8"/>
            <p:cNvSpPr>
              <a:spLocks noChangeShapeType="1"/>
            </p:cNvSpPr>
            <p:nvPr/>
          </p:nvSpPr>
          <p:spPr bwMode="auto">
            <a:xfrm flipH="1">
              <a:off x="1220123" y="5374611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Line 9"/>
            <p:cNvSpPr>
              <a:spLocks noChangeShapeType="1"/>
            </p:cNvSpPr>
            <p:nvPr/>
          </p:nvSpPr>
          <p:spPr bwMode="auto">
            <a:xfrm>
              <a:off x="2339752" y="5067789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1619672" y="5045564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Oval 11"/>
            <p:cNvSpPr>
              <a:spLocks noChangeArrowheads="1"/>
            </p:cNvSpPr>
            <p:nvPr/>
          </p:nvSpPr>
          <p:spPr bwMode="auto">
            <a:xfrm>
              <a:off x="2123728" y="482115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2" name="Oval 75"/>
            <p:cNvSpPr>
              <a:spLocks noChangeArrowheads="1"/>
            </p:cNvSpPr>
            <p:nvPr/>
          </p:nvSpPr>
          <p:spPr bwMode="auto">
            <a:xfrm>
              <a:off x="1436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3" name="Oval 76"/>
            <p:cNvSpPr>
              <a:spLocks noChangeArrowheads="1"/>
            </p:cNvSpPr>
            <p:nvPr/>
          </p:nvSpPr>
          <p:spPr bwMode="auto">
            <a:xfrm>
              <a:off x="1050955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" name="Oval 77"/>
            <p:cNvSpPr>
              <a:spLocks noChangeArrowheads="1"/>
            </p:cNvSpPr>
            <p:nvPr/>
          </p:nvSpPr>
          <p:spPr bwMode="auto">
            <a:xfrm>
              <a:off x="788075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" name="Oval 78"/>
            <p:cNvSpPr>
              <a:spLocks noChangeArrowheads="1"/>
            </p:cNvSpPr>
            <p:nvPr/>
          </p:nvSpPr>
          <p:spPr bwMode="auto">
            <a:xfrm>
              <a:off x="1338987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" name="Oval 80"/>
            <p:cNvSpPr>
              <a:spLocks noChangeArrowheads="1"/>
            </p:cNvSpPr>
            <p:nvPr/>
          </p:nvSpPr>
          <p:spPr bwMode="auto">
            <a:xfrm>
              <a:off x="1796187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Oval 87"/>
            <p:cNvSpPr>
              <a:spLocks noChangeArrowheads="1"/>
            </p:cNvSpPr>
            <p:nvPr/>
          </p:nvSpPr>
          <p:spPr bwMode="auto">
            <a:xfrm>
              <a:off x="2444259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Oval 88"/>
            <p:cNvSpPr>
              <a:spLocks noChangeArrowheads="1"/>
            </p:cNvSpPr>
            <p:nvPr/>
          </p:nvSpPr>
          <p:spPr bwMode="auto">
            <a:xfrm>
              <a:off x="2779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9" name="Oval 89"/>
            <p:cNvSpPr>
              <a:spLocks noChangeArrowheads="1"/>
            </p:cNvSpPr>
            <p:nvPr/>
          </p:nvSpPr>
          <p:spPr bwMode="auto">
            <a:xfrm>
              <a:off x="3092331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1" name="Rectangle 47"/>
          <p:cNvSpPr>
            <a:spLocks noChangeArrowheads="1"/>
          </p:cNvSpPr>
          <p:nvPr/>
        </p:nvSpPr>
        <p:spPr bwMode="auto">
          <a:xfrm>
            <a:off x="3199561" y="6356778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30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12" name="Rectangle 47"/>
          <p:cNvSpPr>
            <a:spLocks noChangeArrowheads="1"/>
          </p:cNvSpPr>
          <p:nvPr/>
        </p:nvSpPr>
        <p:spPr bwMode="auto">
          <a:xfrm>
            <a:off x="3522315" y="6356778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70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13" name="Rectangle 47"/>
          <p:cNvSpPr>
            <a:spLocks noChangeArrowheads="1"/>
          </p:cNvSpPr>
          <p:nvPr/>
        </p:nvSpPr>
        <p:spPr bwMode="auto">
          <a:xfrm>
            <a:off x="4167824" y="6356778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50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14" name="Rectangle 47"/>
          <p:cNvSpPr>
            <a:spLocks noChangeArrowheads="1"/>
          </p:cNvSpPr>
          <p:nvPr/>
        </p:nvSpPr>
        <p:spPr bwMode="auto">
          <a:xfrm>
            <a:off x="3845070" y="6356778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60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15" name="Rectangle 47"/>
          <p:cNvSpPr>
            <a:spLocks noChangeArrowheads="1"/>
          </p:cNvSpPr>
          <p:nvPr/>
        </p:nvSpPr>
        <p:spPr bwMode="auto">
          <a:xfrm>
            <a:off x="4490578" y="6356778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16" name="Rectangle 47"/>
          <p:cNvSpPr>
            <a:spLocks noChangeArrowheads="1"/>
          </p:cNvSpPr>
          <p:nvPr/>
        </p:nvSpPr>
        <p:spPr bwMode="auto">
          <a:xfrm>
            <a:off x="4813332" y="6356778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40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17" name="Rectangle 47"/>
          <p:cNvSpPr>
            <a:spLocks noChangeArrowheads="1"/>
          </p:cNvSpPr>
          <p:nvPr/>
        </p:nvSpPr>
        <p:spPr bwMode="auto">
          <a:xfrm>
            <a:off x="5458841" y="6356778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80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" name="Rectangle 47"/>
          <p:cNvSpPr>
            <a:spLocks noChangeArrowheads="1"/>
          </p:cNvSpPr>
          <p:nvPr/>
        </p:nvSpPr>
        <p:spPr bwMode="auto">
          <a:xfrm>
            <a:off x="5136087" y="6356778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20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19" name="Rectangle 47"/>
          <p:cNvSpPr>
            <a:spLocks noChangeArrowheads="1"/>
          </p:cNvSpPr>
          <p:nvPr/>
        </p:nvSpPr>
        <p:spPr bwMode="auto">
          <a:xfrm>
            <a:off x="5781591" y="6356778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" name="Line 5"/>
          <p:cNvSpPr>
            <a:spLocks noChangeShapeType="1"/>
          </p:cNvSpPr>
          <p:nvPr/>
        </p:nvSpPr>
        <p:spPr bwMode="auto">
          <a:xfrm>
            <a:off x="5464220" y="2904303"/>
            <a:ext cx="317628" cy="32909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Line 6"/>
          <p:cNvSpPr>
            <a:spLocks noChangeShapeType="1"/>
          </p:cNvSpPr>
          <p:nvPr/>
        </p:nvSpPr>
        <p:spPr bwMode="auto">
          <a:xfrm flipH="1">
            <a:off x="5071553" y="2861926"/>
            <a:ext cx="368913" cy="3661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" name="Line 7"/>
          <p:cNvSpPr>
            <a:spLocks noChangeShapeType="1"/>
          </p:cNvSpPr>
          <p:nvPr/>
        </p:nvSpPr>
        <p:spPr bwMode="auto">
          <a:xfrm>
            <a:off x="4030856" y="2833130"/>
            <a:ext cx="357332" cy="35789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" name="Line 8"/>
          <p:cNvSpPr>
            <a:spLocks noChangeShapeType="1"/>
          </p:cNvSpPr>
          <p:nvPr/>
        </p:nvSpPr>
        <p:spPr bwMode="auto">
          <a:xfrm flipH="1">
            <a:off x="3564500" y="2898949"/>
            <a:ext cx="397035" cy="39491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Line 9"/>
          <p:cNvSpPr>
            <a:spLocks noChangeShapeType="1"/>
          </p:cNvSpPr>
          <p:nvPr/>
        </p:nvSpPr>
        <p:spPr bwMode="auto">
          <a:xfrm>
            <a:off x="4731251" y="2633924"/>
            <a:ext cx="754367" cy="24408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10"/>
          <p:cNvSpPr>
            <a:spLocks noChangeShapeType="1"/>
          </p:cNvSpPr>
          <p:nvPr/>
        </p:nvSpPr>
        <p:spPr bwMode="auto">
          <a:xfrm flipH="1">
            <a:off x="3980865" y="2614726"/>
            <a:ext cx="794071" cy="26327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" name="Oval 11"/>
          <p:cNvSpPr>
            <a:spLocks noChangeArrowheads="1"/>
          </p:cNvSpPr>
          <p:nvPr/>
        </p:nvSpPr>
        <p:spPr bwMode="auto">
          <a:xfrm>
            <a:off x="4506135" y="2420888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Line 14"/>
          <p:cNvSpPr>
            <a:spLocks noChangeShapeType="1"/>
          </p:cNvSpPr>
          <p:nvPr/>
        </p:nvSpPr>
        <p:spPr bwMode="auto">
          <a:xfrm flipH="1">
            <a:off x="3339384" y="3301733"/>
            <a:ext cx="272962" cy="39491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Oval 75"/>
          <p:cNvSpPr>
            <a:spLocks noChangeArrowheads="1"/>
          </p:cNvSpPr>
          <p:nvPr/>
        </p:nvSpPr>
        <p:spPr bwMode="auto">
          <a:xfrm>
            <a:off x="3789616" y="2691409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80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1" name="Oval 76"/>
          <p:cNvSpPr>
            <a:spLocks noChangeArrowheads="1"/>
          </p:cNvSpPr>
          <p:nvPr/>
        </p:nvSpPr>
        <p:spPr bwMode="auto">
          <a:xfrm>
            <a:off x="3388212" y="306460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Oval 77"/>
          <p:cNvSpPr>
            <a:spLocks noChangeArrowheads="1"/>
          </p:cNvSpPr>
          <p:nvPr/>
        </p:nvSpPr>
        <p:spPr bwMode="auto">
          <a:xfrm>
            <a:off x="3114268" y="356219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Oval 78"/>
          <p:cNvSpPr>
            <a:spLocks noChangeArrowheads="1"/>
          </p:cNvSpPr>
          <p:nvPr/>
        </p:nvSpPr>
        <p:spPr bwMode="auto">
          <a:xfrm>
            <a:off x="3688367" y="356219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Oval 80"/>
          <p:cNvSpPr>
            <a:spLocks noChangeArrowheads="1"/>
          </p:cNvSpPr>
          <p:nvPr/>
        </p:nvSpPr>
        <p:spPr bwMode="auto">
          <a:xfrm>
            <a:off x="4164809" y="306460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" name="Oval 87"/>
          <p:cNvSpPr>
            <a:spLocks noChangeArrowheads="1"/>
          </p:cNvSpPr>
          <p:nvPr/>
        </p:nvSpPr>
        <p:spPr bwMode="auto">
          <a:xfrm>
            <a:off x="4840157" y="306460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" name="Oval 88"/>
          <p:cNvSpPr>
            <a:spLocks noChangeArrowheads="1"/>
          </p:cNvSpPr>
          <p:nvPr/>
        </p:nvSpPr>
        <p:spPr bwMode="auto">
          <a:xfrm>
            <a:off x="5189139" y="2691409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60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7" name="Oval 89"/>
          <p:cNvSpPr>
            <a:spLocks noChangeArrowheads="1"/>
          </p:cNvSpPr>
          <p:nvPr/>
        </p:nvSpPr>
        <p:spPr bwMode="auto">
          <a:xfrm>
            <a:off x="5515505" y="306460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9" name="Rectangle 47"/>
          <p:cNvSpPr>
            <a:spLocks noChangeArrowheads="1"/>
          </p:cNvSpPr>
          <p:nvPr/>
        </p:nvSpPr>
        <p:spPr bwMode="auto">
          <a:xfrm>
            <a:off x="3181989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50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40" name="Rectangle 47"/>
          <p:cNvSpPr>
            <a:spLocks noChangeArrowheads="1"/>
          </p:cNvSpPr>
          <p:nvPr/>
        </p:nvSpPr>
        <p:spPr bwMode="auto">
          <a:xfrm>
            <a:off x="3504743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80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41" name="Rectangle 47"/>
          <p:cNvSpPr>
            <a:spLocks noChangeArrowheads="1"/>
          </p:cNvSpPr>
          <p:nvPr/>
        </p:nvSpPr>
        <p:spPr bwMode="auto">
          <a:xfrm>
            <a:off x="4150252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70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42" name="Rectangle 47"/>
          <p:cNvSpPr>
            <a:spLocks noChangeArrowheads="1"/>
          </p:cNvSpPr>
          <p:nvPr/>
        </p:nvSpPr>
        <p:spPr bwMode="auto">
          <a:xfrm>
            <a:off x="3827498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60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43" name="Rectangle 47"/>
          <p:cNvSpPr>
            <a:spLocks noChangeArrowheads="1"/>
          </p:cNvSpPr>
          <p:nvPr/>
        </p:nvSpPr>
        <p:spPr bwMode="auto">
          <a:xfrm>
            <a:off x="4473006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44" name="Rectangle 47"/>
          <p:cNvSpPr>
            <a:spLocks noChangeArrowheads="1"/>
          </p:cNvSpPr>
          <p:nvPr/>
        </p:nvSpPr>
        <p:spPr bwMode="auto">
          <a:xfrm>
            <a:off x="4795760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40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45" name="Rectangle 47"/>
          <p:cNvSpPr>
            <a:spLocks noChangeArrowheads="1"/>
          </p:cNvSpPr>
          <p:nvPr/>
        </p:nvSpPr>
        <p:spPr bwMode="auto">
          <a:xfrm>
            <a:off x="5441269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30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46" name="Rectangle 47"/>
          <p:cNvSpPr>
            <a:spLocks noChangeArrowheads="1"/>
          </p:cNvSpPr>
          <p:nvPr/>
        </p:nvSpPr>
        <p:spPr bwMode="auto">
          <a:xfrm>
            <a:off x="5118515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20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47" name="Rectangle 47"/>
          <p:cNvSpPr>
            <a:spLocks noChangeArrowheads="1"/>
          </p:cNvSpPr>
          <p:nvPr/>
        </p:nvSpPr>
        <p:spPr bwMode="auto">
          <a:xfrm>
            <a:off x="5764019" y="4124530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" name="Line 5"/>
          <p:cNvSpPr>
            <a:spLocks noChangeShapeType="1"/>
          </p:cNvSpPr>
          <p:nvPr/>
        </p:nvSpPr>
        <p:spPr bwMode="auto">
          <a:xfrm>
            <a:off x="8472212" y="2904303"/>
            <a:ext cx="317628" cy="32909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" name="Line 6"/>
          <p:cNvSpPr>
            <a:spLocks noChangeShapeType="1"/>
          </p:cNvSpPr>
          <p:nvPr/>
        </p:nvSpPr>
        <p:spPr bwMode="auto">
          <a:xfrm flipH="1">
            <a:off x="8079545" y="2861926"/>
            <a:ext cx="368913" cy="3661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1" name="Line 7"/>
          <p:cNvSpPr>
            <a:spLocks noChangeShapeType="1"/>
          </p:cNvSpPr>
          <p:nvPr/>
        </p:nvSpPr>
        <p:spPr bwMode="auto">
          <a:xfrm>
            <a:off x="7038848" y="2833130"/>
            <a:ext cx="357332" cy="35789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2" name="Line 8"/>
          <p:cNvSpPr>
            <a:spLocks noChangeShapeType="1"/>
          </p:cNvSpPr>
          <p:nvPr/>
        </p:nvSpPr>
        <p:spPr bwMode="auto">
          <a:xfrm flipH="1">
            <a:off x="6572492" y="2898949"/>
            <a:ext cx="397035" cy="39491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" name="Line 9"/>
          <p:cNvSpPr>
            <a:spLocks noChangeShapeType="1"/>
          </p:cNvSpPr>
          <p:nvPr/>
        </p:nvSpPr>
        <p:spPr bwMode="auto">
          <a:xfrm>
            <a:off x="7739243" y="2633924"/>
            <a:ext cx="754367" cy="24408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" name="Line 10"/>
          <p:cNvSpPr>
            <a:spLocks noChangeShapeType="1"/>
          </p:cNvSpPr>
          <p:nvPr/>
        </p:nvSpPr>
        <p:spPr bwMode="auto">
          <a:xfrm flipH="1">
            <a:off x="6988857" y="2614726"/>
            <a:ext cx="794071" cy="26327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" name="Oval 11"/>
          <p:cNvSpPr>
            <a:spLocks noChangeArrowheads="1"/>
          </p:cNvSpPr>
          <p:nvPr/>
        </p:nvSpPr>
        <p:spPr bwMode="auto">
          <a:xfrm>
            <a:off x="7514127" y="2420888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7" name="Line 14"/>
          <p:cNvSpPr>
            <a:spLocks noChangeShapeType="1"/>
          </p:cNvSpPr>
          <p:nvPr/>
        </p:nvSpPr>
        <p:spPr bwMode="auto">
          <a:xfrm flipH="1">
            <a:off x="6347376" y="3301733"/>
            <a:ext cx="272962" cy="39491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8" name="Oval 75"/>
          <p:cNvSpPr>
            <a:spLocks noChangeArrowheads="1"/>
          </p:cNvSpPr>
          <p:nvPr/>
        </p:nvSpPr>
        <p:spPr bwMode="auto">
          <a:xfrm>
            <a:off x="6797608" y="2691409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70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Oval 76"/>
          <p:cNvSpPr>
            <a:spLocks noChangeArrowheads="1"/>
          </p:cNvSpPr>
          <p:nvPr/>
        </p:nvSpPr>
        <p:spPr bwMode="auto">
          <a:xfrm>
            <a:off x="6396204" y="306460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0" name="Oval 77"/>
          <p:cNvSpPr>
            <a:spLocks noChangeArrowheads="1"/>
          </p:cNvSpPr>
          <p:nvPr/>
        </p:nvSpPr>
        <p:spPr bwMode="auto">
          <a:xfrm>
            <a:off x="6122260" y="356219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1" name="Oval 78"/>
          <p:cNvSpPr>
            <a:spLocks noChangeArrowheads="1"/>
          </p:cNvSpPr>
          <p:nvPr/>
        </p:nvSpPr>
        <p:spPr bwMode="auto">
          <a:xfrm>
            <a:off x="6696359" y="356219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2" name="Oval 80"/>
          <p:cNvSpPr>
            <a:spLocks noChangeArrowheads="1"/>
          </p:cNvSpPr>
          <p:nvPr/>
        </p:nvSpPr>
        <p:spPr bwMode="auto">
          <a:xfrm>
            <a:off x="7172801" y="306460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" name="Oval 87"/>
          <p:cNvSpPr>
            <a:spLocks noChangeArrowheads="1"/>
          </p:cNvSpPr>
          <p:nvPr/>
        </p:nvSpPr>
        <p:spPr bwMode="auto">
          <a:xfrm>
            <a:off x="7848149" y="306460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4" name="Oval 88"/>
          <p:cNvSpPr>
            <a:spLocks noChangeArrowheads="1"/>
          </p:cNvSpPr>
          <p:nvPr/>
        </p:nvSpPr>
        <p:spPr bwMode="auto">
          <a:xfrm>
            <a:off x="8197131" y="2691409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60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" name="Oval 89"/>
          <p:cNvSpPr>
            <a:spLocks noChangeArrowheads="1"/>
          </p:cNvSpPr>
          <p:nvPr/>
        </p:nvSpPr>
        <p:spPr bwMode="auto">
          <a:xfrm>
            <a:off x="8523497" y="3064602"/>
            <a:ext cx="476442" cy="39491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7" name="Rectangle 47"/>
          <p:cNvSpPr>
            <a:spLocks noChangeArrowheads="1"/>
          </p:cNvSpPr>
          <p:nvPr/>
        </p:nvSpPr>
        <p:spPr bwMode="auto">
          <a:xfrm>
            <a:off x="6189981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80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68" name="Rectangle 47"/>
          <p:cNvSpPr>
            <a:spLocks noChangeArrowheads="1"/>
          </p:cNvSpPr>
          <p:nvPr/>
        </p:nvSpPr>
        <p:spPr bwMode="auto">
          <a:xfrm>
            <a:off x="6512735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70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69" name="Rectangle 47"/>
          <p:cNvSpPr>
            <a:spLocks noChangeArrowheads="1"/>
          </p:cNvSpPr>
          <p:nvPr/>
        </p:nvSpPr>
        <p:spPr bwMode="auto">
          <a:xfrm>
            <a:off x="7158244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50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70" name="Rectangle 47"/>
          <p:cNvSpPr>
            <a:spLocks noChangeArrowheads="1"/>
          </p:cNvSpPr>
          <p:nvPr/>
        </p:nvSpPr>
        <p:spPr bwMode="auto">
          <a:xfrm>
            <a:off x="6835490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60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71" name="Rectangle 47"/>
          <p:cNvSpPr>
            <a:spLocks noChangeArrowheads="1"/>
          </p:cNvSpPr>
          <p:nvPr/>
        </p:nvSpPr>
        <p:spPr bwMode="auto">
          <a:xfrm>
            <a:off x="7480998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72" name="Rectangle 47"/>
          <p:cNvSpPr>
            <a:spLocks noChangeArrowheads="1"/>
          </p:cNvSpPr>
          <p:nvPr/>
        </p:nvSpPr>
        <p:spPr bwMode="auto">
          <a:xfrm>
            <a:off x="7803752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40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73" name="Rectangle 47"/>
          <p:cNvSpPr>
            <a:spLocks noChangeArrowheads="1"/>
          </p:cNvSpPr>
          <p:nvPr/>
        </p:nvSpPr>
        <p:spPr bwMode="auto">
          <a:xfrm>
            <a:off x="8449261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30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74" name="Rectangle 47"/>
          <p:cNvSpPr>
            <a:spLocks noChangeArrowheads="1"/>
          </p:cNvSpPr>
          <p:nvPr/>
        </p:nvSpPr>
        <p:spPr bwMode="auto">
          <a:xfrm>
            <a:off x="8126507" y="4124530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20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75" name="Rectangle 47"/>
          <p:cNvSpPr>
            <a:spLocks noChangeArrowheads="1"/>
          </p:cNvSpPr>
          <p:nvPr/>
        </p:nvSpPr>
        <p:spPr bwMode="auto">
          <a:xfrm>
            <a:off x="8772011" y="4124530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76" name="组合 175"/>
          <p:cNvGrpSpPr/>
          <p:nvPr/>
        </p:nvGrpSpPr>
        <p:grpSpPr>
          <a:xfrm>
            <a:off x="6122260" y="4630451"/>
            <a:ext cx="2877679" cy="1536223"/>
            <a:chOff x="788075" y="4821156"/>
            <a:chExt cx="2761456" cy="1778496"/>
          </a:xfrm>
        </p:grpSpPr>
        <p:sp>
          <p:nvSpPr>
            <p:cNvPr id="177" name="Line 5"/>
            <p:cNvSpPr>
              <a:spLocks noChangeShapeType="1"/>
            </p:cNvSpPr>
            <p:nvPr/>
          </p:nvSpPr>
          <p:spPr bwMode="auto">
            <a:xfrm>
              <a:off x="3043118" y="5380809"/>
              <a:ext cx="304800" cy="381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8" name="Line 6"/>
            <p:cNvSpPr>
              <a:spLocks noChangeShapeType="1"/>
            </p:cNvSpPr>
            <p:nvPr/>
          </p:nvSpPr>
          <p:spPr bwMode="auto">
            <a:xfrm flipH="1">
              <a:off x="2666310" y="5331749"/>
              <a:ext cx="354013" cy="423863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" name="Line 7"/>
            <p:cNvSpPr>
              <a:spLocks noChangeShapeType="1"/>
            </p:cNvSpPr>
            <p:nvPr/>
          </p:nvSpPr>
          <p:spPr bwMode="auto">
            <a:xfrm>
              <a:off x="1667644" y="5298411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" name="Line 8"/>
            <p:cNvSpPr>
              <a:spLocks noChangeShapeType="1"/>
            </p:cNvSpPr>
            <p:nvPr/>
          </p:nvSpPr>
          <p:spPr bwMode="auto">
            <a:xfrm flipH="1">
              <a:off x="1220123" y="5374611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" name="Line 9"/>
            <p:cNvSpPr>
              <a:spLocks noChangeShapeType="1"/>
            </p:cNvSpPr>
            <p:nvPr/>
          </p:nvSpPr>
          <p:spPr bwMode="auto">
            <a:xfrm>
              <a:off x="2339752" y="5067789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" name="Line 10"/>
            <p:cNvSpPr>
              <a:spLocks noChangeShapeType="1"/>
            </p:cNvSpPr>
            <p:nvPr/>
          </p:nvSpPr>
          <p:spPr bwMode="auto">
            <a:xfrm flipH="1">
              <a:off x="1619672" y="5045564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" name="Oval 11"/>
            <p:cNvSpPr>
              <a:spLocks noChangeArrowheads="1"/>
            </p:cNvSpPr>
            <p:nvPr/>
          </p:nvSpPr>
          <p:spPr bwMode="auto">
            <a:xfrm>
              <a:off x="2123728" y="482115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" name="Oval 75"/>
            <p:cNvSpPr>
              <a:spLocks noChangeArrowheads="1"/>
            </p:cNvSpPr>
            <p:nvPr/>
          </p:nvSpPr>
          <p:spPr bwMode="auto">
            <a:xfrm>
              <a:off x="1436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5" name="Oval 76"/>
            <p:cNvSpPr>
              <a:spLocks noChangeArrowheads="1"/>
            </p:cNvSpPr>
            <p:nvPr/>
          </p:nvSpPr>
          <p:spPr bwMode="auto">
            <a:xfrm>
              <a:off x="1050955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6" name="Oval 77"/>
            <p:cNvSpPr>
              <a:spLocks noChangeArrowheads="1"/>
            </p:cNvSpPr>
            <p:nvPr/>
          </p:nvSpPr>
          <p:spPr bwMode="auto">
            <a:xfrm>
              <a:off x="788075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7" name="Oval 78"/>
            <p:cNvSpPr>
              <a:spLocks noChangeArrowheads="1"/>
            </p:cNvSpPr>
            <p:nvPr/>
          </p:nvSpPr>
          <p:spPr bwMode="auto">
            <a:xfrm>
              <a:off x="1338987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8" name="Oval 80"/>
            <p:cNvSpPr>
              <a:spLocks noChangeArrowheads="1"/>
            </p:cNvSpPr>
            <p:nvPr/>
          </p:nvSpPr>
          <p:spPr bwMode="auto">
            <a:xfrm>
              <a:off x="1796187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9" name="Oval 87"/>
            <p:cNvSpPr>
              <a:spLocks noChangeArrowheads="1"/>
            </p:cNvSpPr>
            <p:nvPr/>
          </p:nvSpPr>
          <p:spPr bwMode="auto">
            <a:xfrm>
              <a:off x="2444259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0" name="Oval 88"/>
            <p:cNvSpPr>
              <a:spLocks noChangeArrowheads="1"/>
            </p:cNvSpPr>
            <p:nvPr/>
          </p:nvSpPr>
          <p:spPr bwMode="auto">
            <a:xfrm>
              <a:off x="2779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1" name="Oval 89"/>
            <p:cNvSpPr>
              <a:spLocks noChangeArrowheads="1"/>
            </p:cNvSpPr>
            <p:nvPr/>
          </p:nvSpPr>
          <p:spPr bwMode="auto">
            <a:xfrm>
              <a:off x="3092331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2" name="Rectangle 47"/>
          <p:cNvSpPr>
            <a:spLocks noChangeArrowheads="1"/>
          </p:cNvSpPr>
          <p:nvPr/>
        </p:nvSpPr>
        <p:spPr bwMode="auto">
          <a:xfrm>
            <a:off x="6189981" y="6334093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70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93" name="Rectangle 47"/>
          <p:cNvSpPr>
            <a:spLocks noChangeArrowheads="1"/>
          </p:cNvSpPr>
          <p:nvPr/>
        </p:nvSpPr>
        <p:spPr bwMode="auto">
          <a:xfrm>
            <a:off x="6512735" y="6334093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50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94" name="Rectangle 47"/>
          <p:cNvSpPr>
            <a:spLocks noChangeArrowheads="1"/>
          </p:cNvSpPr>
          <p:nvPr/>
        </p:nvSpPr>
        <p:spPr bwMode="auto">
          <a:xfrm>
            <a:off x="7158244" y="6334093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30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95" name="Rectangle 47"/>
          <p:cNvSpPr>
            <a:spLocks noChangeArrowheads="1"/>
          </p:cNvSpPr>
          <p:nvPr/>
        </p:nvSpPr>
        <p:spPr bwMode="auto">
          <a:xfrm>
            <a:off x="6835490" y="6334093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60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96" name="Rectangle 47"/>
          <p:cNvSpPr>
            <a:spLocks noChangeArrowheads="1"/>
          </p:cNvSpPr>
          <p:nvPr/>
        </p:nvSpPr>
        <p:spPr bwMode="auto">
          <a:xfrm>
            <a:off x="7480998" y="6334093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97" name="Rectangle 47"/>
          <p:cNvSpPr>
            <a:spLocks noChangeArrowheads="1"/>
          </p:cNvSpPr>
          <p:nvPr/>
        </p:nvSpPr>
        <p:spPr bwMode="auto">
          <a:xfrm>
            <a:off x="7803752" y="6334093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40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98" name="Rectangle 47"/>
          <p:cNvSpPr>
            <a:spLocks noChangeArrowheads="1"/>
          </p:cNvSpPr>
          <p:nvPr/>
        </p:nvSpPr>
        <p:spPr bwMode="auto">
          <a:xfrm>
            <a:off x="8449261" y="6334093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80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9" name="Rectangle 47"/>
          <p:cNvSpPr>
            <a:spLocks noChangeArrowheads="1"/>
          </p:cNvSpPr>
          <p:nvPr/>
        </p:nvSpPr>
        <p:spPr bwMode="auto">
          <a:xfrm>
            <a:off x="8126507" y="6334093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20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00" name="Rectangle 47"/>
          <p:cNvSpPr>
            <a:spLocks noChangeArrowheads="1"/>
          </p:cNvSpPr>
          <p:nvPr/>
        </p:nvSpPr>
        <p:spPr bwMode="auto">
          <a:xfrm>
            <a:off x="8772011" y="6334093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6" name="右箭头 225"/>
          <p:cNvSpPr/>
          <p:nvPr/>
        </p:nvSpPr>
        <p:spPr bwMode="auto">
          <a:xfrm>
            <a:off x="2941400" y="2689955"/>
            <a:ext cx="520931" cy="307084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2799529" y="2257634"/>
            <a:ext cx="898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置换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28" name="右箭头 227"/>
          <p:cNvSpPr/>
          <p:nvPr/>
        </p:nvSpPr>
        <p:spPr bwMode="auto">
          <a:xfrm>
            <a:off x="2913671" y="4923656"/>
            <a:ext cx="520931" cy="315497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2771800" y="4499749"/>
            <a:ext cx="898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置换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2" name="右箭头 231"/>
          <p:cNvSpPr/>
          <p:nvPr/>
        </p:nvSpPr>
        <p:spPr bwMode="auto">
          <a:xfrm>
            <a:off x="5981462" y="2719298"/>
            <a:ext cx="520931" cy="310213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5839591" y="2290107"/>
            <a:ext cx="898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4" name="右箭头 233"/>
          <p:cNvSpPr/>
          <p:nvPr/>
        </p:nvSpPr>
        <p:spPr bwMode="auto">
          <a:xfrm>
            <a:off x="5957335" y="4923655"/>
            <a:ext cx="520931" cy="313599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5815464" y="4497850"/>
            <a:ext cx="898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02" name="矩形 201">
            <a:hlinkClick r:id="rId1" action="ppaction://hlinksldjump"/>
          </p:cNvPr>
          <p:cNvSpPr/>
          <p:nvPr/>
        </p:nvSpPr>
        <p:spPr>
          <a:xfrm>
            <a:off x="333208" y="4734572"/>
            <a:ext cx="2252299" cy="181588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delMax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函数的实现等价于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置换</a:t>
            </a:r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函数的实现</a:t>
            </a:r>
            <a:endParaRPr lang="zh-CN" altLang="en-US" sz="28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 10"/>
          <p:cNvSpPr>
            <a:spLocks noChangeShapeType="1"/>
          </p:cNvSpPr>
          <p:nvPr/>
        </p:nvSpPr>
        <p:spPr bwMode="auto">
          <a:xfrm flipH="1">
            <a:off x="3977446" y="4427425"/>
            <a:ext cx="794071" cy="26327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0" name="Line 9"/>
          <p:cNvSpPr>
            <a:spLocks noChangeShapeType="1"/>
          </p:cNvSpPr>
          <p:nvPr/>
        </p:nvSpPr>
        <p:spPr bwMode="auto">
          <a:xfrm>
            <a:off x="1654729" y="4446622"/>
            <a:ext cx="754367" cy="24408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" name="Line 8"/>
          <p:cNvSpPr>
            <a:spLocks noChangeShapeType="1"/>
          </p:cNvSpPr>
          <p:nvPr/>
        </p:nvSpPr>
        <p:spPr bwMode="auto">
          <a:xfrm flipH="1">
            <a:off x="6666941" y="2343839"/>
            <a:ext cx="397035" cy="39491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" name="Line 7"/>
          <p:cNvSpPr>
            <a:spLocks noChangeShapeType="1"/>
          </p:cNvSpPr>
          <p:nvPr/>
        </p:nvSpPr>
        <p:spPr bwMode="auto">
          <a:xfrm>
            <a:off x="4100692" y="2352473"/>
            <a:ext cx="357332" cy="35789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应用：堆排序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07504" y="1149132"/>
            <a:ext cx="957527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堆排序实例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375" y="1757004"/>
            <a:ext cx="1204966" cy="731347"/>
            <a:chOff x="4932718" y="2216317"/>
            <a:chExt cx="1204966" cy="731347"/>
          </a:xfrm>
        </p:grpSpPr>
        <p:sp>
          <p:nvSpPr>
            <p:cNvPr id="230" name="右箭头 229"/>
            <p:cNvSpPr/>
            <p:nvPr/>
          </p:nvSpPr>
          <p:spPr bwMode="auto">
            <a:xfrm>
              <a:off x="5051102" y="2638269"/>
              <a:ext cx="400916" cy="309395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4932718" y="2216317"/>
              <a:ext cx="12049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置换下滤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2" name="组合 201"/>
          <p:cNvGrpSpPr/>
          <p:nvPr/>
        </p:nvGrpSpPr>
        <p:grpSpPr>
          <a:xfrm>
            <a:off x="3113526" y="1879867"/>
            <a:ext cx="2877679" cy="1536223"/>
            <a:chOff x="788075" y="4821156"/>
            <a:chExt cx="2761456" cy="1778496"/>
          </a:xfrm>
        </p:grpSpPr>
        <p:sp>
          <p:nvSpPr>
            <p:cNvPr id="237" name="Line 8"/>
            <p:cNvSpPr>
              <a:spLocks noChangeShapeType="1"/>
            </p:cNvSpPr>
            <p:nvPr/>
          </p:nvSpPr>
          <p:spPr bwMode="auto">
            <a:xfrm flipH="1">
              <a:off x="1220123" y="5374611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" name="Line 9"/>
            <p:cNvSpPr>
              <a:spLocks noChangeShapeType="1"/>
            </p:cNvSpPr>
            <p:nvPr/>
          </p:nvSpPr>
          <p:spPr bwMode="auto">
            <a:xfrm>
              <a:off x="2339752" y="5067789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9" name="Line 10"/>
            <p:cNvSpPr>
              <a:spLocks noChangeShapeType="1"/>
            </p:cNvSpPr>
            <p:nvPr/>
          </p:nvSpPr>
          <p:spPr bwMode="auto">
            <a:xfrm flipH="1">
              <a:off x="1619672" y="5045564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0" name="Oval 11"/>
            <p:cNvSpPr>
              <a:spLocks noChangeArrowheads="1"/>
            </p:cNvSpPr>
            <p:nvPr/>
          </p:nvSpPr>
          <p:spPr bwMode="auto">
            <a:xfrm>
              <a:off x="2123728" y="482115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1" name="Oval 75"/>
            <p:cNvSpPr>
              <a:spLocks noChangeArrowheads="1"/>
            </p:cNvSpPr>
            <p:nvPr/>
          </p:nvSpPr>
          <p:spPr bwMode="auto">
            <a:xfrm>
              <a:off x="1436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2" name="Oval 76"/>
            <p:cNvSpPr>
              <a:spLocks noChangeArrowheads="1"/>
            </p:cNvSpPr>
            <p:nvPr/>
          </p:nvSpPr>
          <p:spPr bwMode="auto">
            <a:xfrm>
              <a:off x="1050955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3" name="Oval 77"/>
            <p:cNvSpPr>
              <a:spLocks noChangeArrowheads="1"/>
            </p:cNvSpPr>
            <p:nvPr/>
          </p:nvSpPr>
          <p:spPr bwMode="auto">
            <a:xfrm>
              <a:off x="788075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4" name="Oval 78"/>
            <p:cNvSpPr>
              <a:spLocks noChangeArrowheads="1"/>
            </p:cNvSpPr>
            <p:nvPr/>
          </p:nvSpPr>
          <p:spPr bwMode="auto">
            <a:xfrm>
              <a:off x="1338987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5" name="Oval 80"/>
            <p:cNvSpPr>
              <a:spLocks noChangeArrowheads="1"/>
            </p:cNvSpPr>
            <p:nvPr/>
          </p:nvSpPr>
          <p:spPr bwMode="auto">
            <a:xfrm>
              <a:off x="1853871" y="553086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6" name="Oval 87"/>
            <p:cNvSpPr>
              <a:spLocks noChangeArrowheads="1"/>
            </p:cNvSpPr>
            <p:nvPr/>
          </p:nvSpPr>
          <p:spPr bwMode="auto">
            <a:xfrm>
              <a:off x="2473101" y="56593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7" name="Oval 88"/>
            <p:cNvSpPr>
              <a:spLocks noChangeArrowheads="1"/>
            </p:cNvSpPr>
            <p:nvPr/>
          </p:nvSpPr>
          <p:spPr bwMode="auto">
            <a:xfrm>
              <a:off x="2779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8" name="Oval 89"/>
            <p:cNvSpPr>
              <a:spLocks noChangeArrowheads="1"/>
            </p:cNvSpPr>
            <p:nvPr/>
          </p:nvSpPr>
          <p:spPr bwMode="auto">
            <a:xfrm>
              <a:off x="3092331" y="565935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9" name="Rectangle 47"/>
          <p:cNvSpPr>
            <a:spLocks noChangeArrowheads="1"/>
          </p:cNvSpPr>
          <p:nvPr/>
        </p:nvSpPr>
        <p:spPr bwMode="auto">
          <a:xfrm>
            <a:off x="3181247" y="3583509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50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50" name="Rectangle 47"/>
          <p:cNvSpPr>
            <a:spLocks noChangeArrowheads="1"/>
          </p:cNvSpPr>
          <p:nvPr/>
        </p:nvSpPr>
        <p:spPr bwMode="auto">
          <a:xfrm>
            <a:off x="3504001" y="3583509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30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51" name="Rectangle 47"/>
          <p:cNvSpPr>
            <a:spLocks noChangeArrowheads="1"/>
          </p:cNvSpPr>
          <p:nvPr/>
        </p:nvSpPr>
        <p:spPr bwMode="auto">
          <a:xfrm>
            <a:off x="4149510" y="3583509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20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52" name="Rectangle 47"/>
          <p:cNvSpPr>
            <a:spLocks noChangeArrowheads="1"/>
          </p:cNvSpPr>
          <p:nvPr/>
        </p:nvSpPr>
        <p:spPr bwMode="auto">
          <a:xfrm>
            <a:off x="3826756" y="3583509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40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53" name="Rectangle 47"/>
          <p:cNvSpPr>
            <a:spLocks noChangeArrowheads="1"/>
          </p:cNvSpPr>
          <p:nvPr/>
        </p:nvSpPr>
        <p:spPr bwMode="auto">
          <a:xfrm>
            <a:off x="4472264" y="3583509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54" name="Rectangle 47"/>
          <p:cNvSpPr>
            <a:spLocks noChangeArrowheads="1"/>
          </p:cNvSpPr>
          <p:nvPr/>
        </p:nvSpPr>
        <p:spPr bwMode="auto">
          <a:xfrm>
            <a:off x="4795018" y="3583509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60	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5" name="Rectangle 47"/>
          <p:cNvSpPr>
            <a:spLocks noChangeArrowheads="1"/>
          </p:cNvSpPr>
          <p:nvPr/>
        </p:nvSpPr>
        <p:spPr bwMode="auto">
          <a:xfrm>
            <a:off x="5440527" y="3583509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80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" name="Rectangle 47"/>
          <p:cNvSpPr>
            <a:spLocks noChangeArrowheads="1"/>
          </p:cNvSpPr>
          <p:nvPr/>
        </p:nvSpPr>
        <p:spPr bwMode="auto">
          <a:xfrm>
            <a:off x="5117773" y="3583509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70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7" name="Rectangle 47"/>
          <p:cNvSpPr>
            <a:spLocks noChangeArrowheads="1"/>
          </p:cNvSpPr>
          <p:nvPr/>
        </p:nvSpPr>
        <p:spPr bwMode="auto">
          <a:xfrm>
            <a:off x="5724128" y="3583509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61" name="组合 260"/>
          <p:cNvGrpSpPr/>
          <p:nvPr/>
        </p:nvGrpSpPr>
        <p:grpSpPr>
          <a:xfrm>
            <a:off x="6133780" y="1878623"/>
            <a:ext cx="2877679" cy="1536223"/>
            <a:chOff x="788075" y="4821156"/>
            <a:chExt cx="2761456" cy="1778496"/>
          </a:xfrm>
        </p:grpSpPr>
        <p:sp>
          <p:nvSpPr>
            <p:cNvPr id="264" name="Line 9"/>
            <p:cNvSpPr>
              <a:spLocks noChangeShapeType="1"/>
            </p:cNvSpPr>
            <p:nvPr/>
          </p:nvSpPr>
          <p:spPr bwMode="auto">
            <a:xfrm>
              <a:off x="2339752" y="5067789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5" name="Line 10"/>
            <p:cNvSpPr>
              <a:spLocks noChangeShapeType="1"/>
            </p:cNvSpPr>
            <p:nvPr/>
          </p:nvSpPr>
          <p:spPr bwMode="auto">
            <a:xfrm flipH="1">
              <a:off x="1619672" y="5045564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" name="Oval 11"/>
            <p:cNvSpPr>
              <a:spLocks noChangeArrowheads="1"/>
            </p:cNvSpPr>
            <p:nvPr/>
          </p:nvSpPr>
          <p:spPr bwMode="auto">
            <a:xfrm>
              <a:off x="2123728" y="482115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7" name="Oval 75"/>
            <p:cNvSpPr>
              <a:spLocks noChangeArrowheads="1"/>
            </p:cNvSpPr>
            <p:nvPr/>
          </p:nvSpPr>
          <p:spPr bwMode="auto">
            <a:xfrm>
              <a:off x="1436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8" name="Oval 76"/>
            <p:cNvSpPr>
              <a:spLocks noChangeArrowheads="1"/>
            </p:cNvSpPr>
            <p:nvPr/>
          </p:nvSpPr>
          <p:spPr bwMode="auto">
            <a:xfrm>
              <a:off x="1050955" y="561566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9" name="Oval 77"/>
            <p:cNvSpPr>
              <a:spLocks noChangeArrowheads="1"/>
            </p:cNvSpPr>
            <p:nvPr/>
          </p:nvSpPr>
          <p:spPr bwMode="auto">
            <a:xfrm>
              <a:off x="788075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0" name="Oval 78"/>
            <p:cNvSpPr>
              <a:spLocks noChangeArrowheads="1"/>
            </p:cNvSpPr>
            <p:nvPr/>
          </p:nvSpPr>
          <p:spPr bwMode="auto">
            <a:xfrm>
              <a:off x="1338987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1" name="Oval 80"/>
            <p:cNvSpPr>
              <a:spLocks noChangeArrowheads="1"/>
            </p:cNvSpPr>
            <p:nvPr/>
          </p:nvSpPr>
          <p:spPr bwMode="auto">
            <a:xfrm>
              <a:off x="1796187" y="56586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2" name="Oval 87"/>
            <p:cNvSpPr>
              <a:spLocks noChangeArrowheads="1"/>
            </p:cNvSpPr>
            <p:nvPr/>
          </p:nvSpPr>
          <p:spPr bwMode="auto">
            <a:xfrm>
              <a:off x="2473101" y="56593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3" name="Oval 88"/>
            <p:cNvSpPr>
              <a:spLocks noChangeArrowheads="1"/>
            </p:cNvSpPr>
            <p:nvPr/>
          </p:nvSpPr>
          <p:spPr bwMode="auto">
            <a:xfrm>
              <a:off x="2779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4" name="Oval 89"/>
            <p:cNvSpPr>
              <a:spLocks noChangeArrowheads="1"/>
            </p:cNvSpPr>
            <p:nvPr/>
          </p:nvSpPr>
          <p:spPr bwMode="auto">
            <a:xfrm>
              <a:off x="3092331" y="565935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5" name="Rectangle 47"/>
          <p:cNvSpPr>
            <a:spLocks noChangeArrowheads="1"/>
          </p:cNvSpPr>
          <p:nvPr/>
        </p:nvSpPr>
        <p:spPr bwMode="auto">
          <a:xfrm>
            <a:off x="6201501" y="3582265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40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76" name="Rectangle 47"/>
          <p:cNvSpPr>
            <a:spLocks noChangeArrowheads="1"/>
          </p:cNvSpPr>
          <p:nvPr/>
        </p:nvSpPr>
        <p:spPr bwMode="auto">
          <a:xfrm>
            <a:off x="6524255" y="3582265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30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77" name="Rectangle 47"/>
          <p:cNvSpPr>
            <a:spLocks noChangeArrowheads="1"/>
          </p:cNvSpPr>
          <p:nvPr/>
        </p:nvSpPr>
        <p:spPr bwMode="auto">
          <a:xfrm>
            <a:off x="7169764" y="3582265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20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78" name="Rectangle 47"/>
          <p:cNvSpPr>
            <a:spLocks noChangeArrowheads="1"/>
          </p:cNvSpPr>
          <p:nvPr/>
        </p:nvSpPr>
        <p:spPr bwMode="auto">
          <a:xfrm>
            <a:off x="6847010" y="3582265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79" name="Rectangle 47"/>
          <p:cNvSpPr>
            <a:spLocks noChangeArrowheads="1"/>
          </p:cNvSpPr>
          <p:nvPr/>
        </p:nvSpPr>
        <p:spPr bwMode="auto">
          <a:xfrm>
            <a:off x="7492518" y="358226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50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0" name="Rectangle 47"/>
          <p:cNvSpPr>
            <a:spLocks noChangeArrowheads="1"/>
          </p:cNvSpPr>
          <p:nvPr/>
        </p:nvSpPr>
        <p:spPr bwMode="auto">
          <a:xfrm>
            <a:off x="7815272" y="358226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60	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1" name="Rectangle 47"/>
          <p:cNvSpPr>
            <a:spLocks noChangeArrowheads="1"/>
          </p:cNvSpPr>
          <p:nvPr/>
        </p:nvSpPr>
        <p:spPr bwMode="auto">
          <a:xfrm>
            <a:off x="8460781" y="358226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80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2" name="Rectangle 47"/>
          <p:cNvSpPr>
            <a:spLocks noChangeArrowheads="1"/>
          </p:cNvSpPr>
          <p:nvPr/>
        </p:nvSpPr>
        <p:spPr bwMode="auto">
          <a:xfrm>
            <a:off x="8138027" y="358226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70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3" name="Rectangle 47"/>
          <p:cNvSpPr>
            <a:spLocks noChangeArrowheads="1"/>
          </p:cNvSpPr>
          <p:nvPr/>
        </p:nvSpPr>
        <p:spPr bwMode="auto">
          <a:xfrm>
            <a:off x="8783531" y="358226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87" name="组合 286"/>
          <p:cNvGrpSpPr/>
          <p:nvPr/>
        </p:nvGrpSpPr>
        <p:grpSpPr>
          <a:xfrm>
            <a:off x="2961275" y="1781850"/>
            <a:ext cx="1204966" cy="731347"/>
            <a:chOff x="4932718" y="2216317"/>
            <a:chExt cx="1204966" cy="731347"/>
          </a:xfrm>
        </p:grpSpPr>
        <p:sp>
          <p:nvSpPr>
            <p:cNvPr id="288" name="右箭头 287"/>
            <p:cNvSpPr/>
            <p:nvPr/>
          </p:nvSpPr>
          <p:spPr bwMode="auto">
            <a:xfrm>
              <a:off x="5051102" y="2638269"/>
              <a:ext cx="400916" cy="309395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289" name="矩形 288"/>
            <p:cNvSpPr/>
            <p:nvPr/>
          </p:nvSpPr>
          <p:spPr>
            <a:xfrm>
              <a:off x="4932718" y="2216317"/>
              <a:ext cx="12049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置换下滤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6032764" y="1741675"/>
            <a:ext cx="1204966" cy="731347"/>
            <a:chOff x="4932718" y="2216317"/>
            <a:chExt cx="1204966" cy="731347"/>
          </a:xfrm>
        </p:grpSpPr>
        <p:sp>
          <p:nvSpPr>
            <p:cNvPr id="291" name="右箭头 290"/>
            <p:cNvSpPr/>
            <p:nvPr/>
          </p:nvSpPr>
          <p:spPr bwMode="auto">
            <a:xfrm>
              <a:off x="5051102" y="2638269"/>
              <a:ext cx="400916" cy="309395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292" name="矩形 291"/>
            <p:cNvSpPr/>
            <p:nvPr/>
          </p:nvSpPr>
          <p:spPr>
            <a:xfrm>
              <a:off x="4932718" y="2216317"/>
              <a:ext cx="12049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置换下滤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32144" y="4233587"/>
            <a:ext cx="2877679" cy="1536223"/>
            <a:chOff x="788075" y="4821156"/>
            <a:chExt cx="2761456" cy="1778496"/>
          </a:xfrm>
        </p:grpSpPr>
        <p:sp>
          <p:nvSpPr>
            <p:cNvPr id="295" name="Line 10"/>
            <p:cNvSpPr>
              <a:spLocks noChangeShapeType="1"/>
            </p:cNvSpPr>
            <p:nvPr/>
          </p:nvSpPr>
          <p:spPr bwMode="auto">
            <a:xfrm flipH="1">
              <a:off x="1619672" y="5045564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6" name="Oval 11"/>
            <p:cNvSpPr>
              <a:spLocks noChangeArrowheads="1"/>
            </p:cNvSpPr>
            <p:nvPr/>
          </p:nvSpPr>
          <p:spPr bwMode="auto">
            <a:xfrm>
              <a:off x="2123728" y="482115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7" name="Oval 75"/>
            <p:cNvSpPr>
              <a:spLocks noChangeArrowheads="1"/>
            </p:cNvSpPr>
            <p:nvPr/>
          </p:nvSpPr>
          <p:spPr bwMode="auto">
            <a:xfrm>
              <a:off x="1436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8" name="Oval 76"/>
            <p:cNvSpPr>
              <a:spLocks noChangeArrowheads="1"/>
            </p:cNvSpPr>
            <p:nvPr/>
          </p:nvSpPr>
          <p:spPr bwMode="auto">
            <a:xfrm>
              <a:off x="1050955" y="56586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9" name="Oval 77"/>
            <p:cNvSpPr>
              <a:spLocks noChangeArrowheads="1"/>
            </p:cNvSpPr>
            <p:nvPr/>
          </p:nvSpPr>
          <p:spPr bwMode="auto">
            <a:xfrm>
              <a:off x="788075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0" name="Oval 78"/>
            <p:cNvSpPr>
              <a:spLocks noChangeArrowheads="1"/>
            </p:cNvSpPr>
            <p:nvPr/>
          </p:nvSpPr>
          <p:spPr bwMode="auto">
            <a:xfrm>
              <a:off x="1338987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1" name="Oval 80"/>
            <p:cNvSpPr>
              <a:spLocks noChangeArrowheads="1"/>
            </p:cNvSpPr>
            <p:nvPr/>
          </p:nvSpPr>
          <p:spPr bwMode="auto">
            <a:xfrm>
              <a:off x="1796187" y="56586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2" name="Oval 87"/>
            <p:cNvSpPr>
              <a:spLocks noChangeArrowheads="1"/>
            </p:cNvSpPr>
            <p:nvPr/>
          </p:nvSpPr>
          <p:spPr bwMode="auto">
            <a:xfrm>
              <a:off x="2473101" y="56593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3" name="Oval 88"/>
            <p:cNvSpPr>
              <a:spLocks noChangeArrowheads="1"/>
            </p:cNvSpPr>
            <p:nvPr/>
          </p:nvSpPr>
          <p:spPr bwMode="auto">
            <a:xfrm>
              <a:off x="2779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4" name="Oval 89"/>
            <p:cNvSpPr>
              <a:spLocks noChangeArrowheads="1"/>
            </p:cNvSpPr>
            <p:nvPr/>
          </p:nvSpPr>
          <p:spPr bwMode="auto">
            <a:xfrm>
              <a:off x="3092331" y="565935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05" name="Rectangle 47"/>
          <p:cNvSpPr>
            <a:spLocks noChangeArrowheads="1"/>
          </p:cNvSpPr>
          <p:nvPr/>
        </p:nvSpPr>
        <p:spPr bwMode="auto">
          <a:xfrm>
            <a:off x="99865" y="5937229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30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06" name="Rectangle 47"/>
          <p:cNvSpPr>
            <a:spLocks noChangeArrowheads="1"/>
          </p:cNvSpPr>
          <p:nvPr/>
        </p:nvSpPr>
        <p:spPr bwMode="auto">
          <a:xfrm>
            <a:off x="422619" y="5937229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20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07" name="Rectangle 47"/>
          <p:cNvSpPr>
            <a:spLocks noChangeArrowheads="1"/>
          </p:cNvSpPr>
          <p:nvPr/>
        </p:nvSpPr>
        <p:spPr bwMode="auto">
          <a:xfrm>
            <a:off x="1068128" y="5937229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40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8" name="Rectangle 47"/>
          <p:cNvSpPr>
            <a:spLocks noChangeArrowheads="1"/>
          </p:cNvSpPr>
          <p:nvPr/>
        </p:nvSpPr>
        <p:spPr bwMode="auto">
          <a:xfrm>
            <a:off x="745374" y="5937229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09" name="Rectangle 47"/>
          <p:cNvSpPr>
            <a:spLocks noChangeArrowheads="1"/>
          </p:cNvSpPr>
          <p:nvPr/>
        </p:nvSpPr>
        <p:spPr bwMode="auto">
          <a:xfrm>
            <a:off x="1390882" y="5937229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50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0" name="Rectangle 47"/>
          <p:cNvSpPr>
            <a:spLocks noChangeArrowheads="1"/>
          </p:cNvSpPr>
          <p:nvPr/>
        </p:nvSpPr>
        <p:spPr bwMode="auto">
          <a:xfrm>
            <a:off x="1713636" y="5937229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60	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1" name="Rectangle 47"/>
          <p:cNvSpPr>
            <a:spLocks noChangeArrowheads="1"/>
          </p:cNvSpPr>
          <p:nvPr/>
        </p:nvSpPr>
        <p:spPr bwMode="auto">
          <a:xfrm>
            <a:off x="2359145" y="5937229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80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2" name="Rectangle 47"/>
          <p:cNvSpPr>
            <a:spLocks noChangeArrowheads="1"/>
          </p:cNvSpPr>
          <p:nvPr/>
        </p:nvSpPr>
        <p:spPr bwMode="auto">
          <a:xfrm>
            <a:off x="2036391" y="5937229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70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3" name="Rectangle 47"/>
          <p:cNvSpPr>
            <a:spLocks noChangeArrowheads="1"/>
          </p:cNvSpPr>
          <p:nvPr/>
        </p:nvSpPr>
        <p:spPr bwMode="auto">
          <a:xfrm>
            <a:off x="2681895" y="5937229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14" name="组合 313"/>
          <p:cNvGrpSpPr/>
          <p:nvPr/>
        </p:nvGrpSpPr>
        <p:grpSpPr>
          <a:xfrm>
            <a:off x="-68872" y="4096639"/>
            <a:ext cx="1204966" cy="731347"/>
            <a:chOff x="4932718" y="2216317"/>
            <a:chExt cx="1204966" cy="731347"/>
          </a:xfrm>
        </p:grpSpPr>
        <p:sp>
          <p:nvSpPr>
            <p:cNvPr id="315" name="右箭头 314"/>
            <p:cNvSpPr/>
            <p:nvPr/>
          </p:nvSpPr>
          <p:spPr bwMode="auto">
            <a:xfrm>
              <a:off x="5051102" y="2638269"/>
              <a:ext cx="400916" cy="309395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>
              <a:off x="4932718" y="2216317"/>
              <a:ext cx="12049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置换下滤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17" name="组合 316"/>
          <p:cNvGrpSpPr/>
          <p:nvPr/>
        </p:nvGrpSpPr>
        <p:grpSpPr>
          <a:xfrm>
            <a:off x="3088840" y="4218453"/>
            <a:ext cx="2877679" cy="1536223"/>
            <a:chOff x="788075" y="4821156"/>
            <a:chExt cx="2761456" cy="1778496"/>
          </a:xfrm>
        </p:grpSpPr>
        <p:sp>
          <p:nvSpPr>
            <p:cNvPr id="319" name="Oval 11"/>
            <p:cNvSpPr>
              <a:spLocks noChangeArrowheads="1"/>
            </p:cNvSpPr>
            <p:nvPr/>
          </p:nvSpPr>
          <p:spPr bwMode="auto">
            <a:xfrm>
              <a:off x="2123728" y="482115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0" name="Oval 75"/>
            <p:cNvSpPr>
              <a:spLocks noChangeArrowheads="1"/>
            </p:cNvSpPr>
            <p:nvPr/>
          </p:nvSpPr>
          <p:spPr bwMode="auto">
            <a:xfrm>
              <a:off x="1436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1" name="Oval 76"/>
            <p:cNvSpPr>
              <a:spLocks noChangeArrowheads="1"/>
            </p:cNvSpPr>
            <p:nvPr/>
          </p:nvSpPr>
          <p:spPr bwMode="auto">
            <a:xfrm>
              <a:off x="1050955" y="56586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2" name="Oval 77"/>
            <p:cNvSpPr>
              <a:spLocks noChangeArrowheads="1"/>
            </p:cNvSpPr>
            <p:nvPr/>
          </p:nvSpPr>
          <p:spPr bwMode="auto">
            <a:xfrm>
              <a:off x="788075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3" name="Oval 78"/>
            <p:cNvSpPr>
              <a:spLocks noChangeArrowheads="1"/>
            </p:cNvSpPr>
            <p:nvPr/>
          </p:nvSpPr>
          <p:spPr bwMode="auto">
            <a:xfrm>
              <a:off x="1338987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4" name="Oval 80"/>
            <p:cNvSpPr>
              <a:spLocks noChangeArrowheads="1"/>
            </p:cNvSpPr>
            <p:nvPr/>
          </p:nvSpPr>
          <p:spPr bwMode="auto">
            <a:xfrm>
              <a:off x="1796187" y="56586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5" name="Oval 87"/>
            <p:cNvSpPr>
              <a:spLocks noChangeArrowheads="1"/>
            </p:cNvSpPr>
            <p:nvPr/>
          </p:nvSpPr>
          <p:spPr bwMode="auto">
            <a:xfrm>
              <a:off x="2473101" y="56593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6" name="Oval 88"/>
            <p:cNvSpPr>
              <a:spLocks noChangeArrowheads="1"/>
            </p:cNvSpPr>
            <p:nvPr/>
          </p:nvSpPr>
          <p:spPr bwMode="auto">
            <a:xfrm>
              <a:off x="2779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7" name="Oval 89"/>
            <p:cNvSpPr>
              <a:spLocks noChangeArrowheads="1"/>
            </p:cNvSpPr>
            <p:nvPr/>
          </p:nvSpPr>
          <p:spPr bwMode="auto">
            <a:xfrm>
              <a:off x="3092331" y="565935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8" name="Rectangle 47"/>
          <p:cNvSpPr>
            <a:spLocks noChangeArrowheads="1"/>
          </p:cNvSpPr>
          <p:nvPr/>
        </p:nvSpPr>
        <p:spPr bwMode="auto">
          <a:xfrm>
            <a:off x="3156561" y="5922095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20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29" name="Rectangle 47"/>
          <p:cNvSpPr>
            <a:spLocks noChangeArrowheads="1"/>
          </p:cNvSpPr>
          <p:nvPr/>
        </p:nvSpPr>
        <p:spPr bwMode="auto">
          <a:xfrm>
            <a:off x="3479315" y="5922095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30" name="Rectangle 47"/>
          <p:cNvSpPr>
            <a:spLocks noChangeArrowheads="1"/>
          </p:cNvSpPr>
          <p:nvPr/>
        </p:nvSpPr>
        <p:spPr bwMode="auto">
          <a:xfrm>
            <a:off x="4124824" y="592209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40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1" name="Rectangle 47"/>
          <p:cNvSpPr>
            <a:spLocks noChangeArrowheads="1"/>
          </p:cNvSpPr>
          <p:nvPr/>
        </p:nvSpPr>
        <p:spPr bwMode="auto">
          <a:xfrm>
            <a:off x="3802070" y="592209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30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2" name="Rectangle 47"/>
          <p:cNvSpPr>
            <a:spLocks noChangeArrowheads="1"/>
          </p:cNvSpPr>
          <p:nvPr/>
        </p:nvSpPr>
        <p:spPr bwMode="auto">
          <a:xfrm>
            <a:off x="4447578" y="592209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50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3" name="Rectangle 47"/>
          <p:cNvSpPr>
            <a:spLocks noChangeArrowheads="1"/>
          </p:cNvSpPr>
          <p:nvPr/>
        </p:nvSpPr>
        <p:spPr bwMode="auto">
          <a:xfrm>
            <a:off x="4770332" y="592209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60	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4" name="Rectangle 47"/>
          <p:cNvSpPr>
            <a:spLocks noChangeArrowheads="1"/>
          </p:cNvSpPr>
          <p:nvPr/>
        </p:nvSpPr>
        <p:spPr bwMode="auto">
          <a:xfrm>
            <a:off x="5415841" y="592209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80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5" name="Rectangle 47"/>
          <p:cNvSpPr>
            <a:spLocks noChangeArrowheads="1"/>
          </p:cNvSpPr>
          <p:nvPr/>
        </p:nvSpPr>
        <p:spPr bwMode="auto">
          <a:xfrm>
            <a:off x="5093087" y="592209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70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6" name="Rectangle 47"/>
          <p:cNvSpPr>
            <a:spLocks noChangeArrowheads="1"/>
          </p:cNvSpPr>
          <p:nvPr/>
        </p:nvSpPr>
        <p:spPr bwMode="auto">
          <a:xfrm>
            <a:off x="5738591" y="5922095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37" name="组合 336"/>
          <p:cNvGrpSpPr/>
          <p:nvPr/>
        </p:nvGrpSpPr>
        <p:grpSpPr>
          <a:xfrm>
            <a:off x="2987824" y="4081505"/>
            <a:ext cx="1204966" cy="731347"/>
            <a:chOff x="4932718" y="2216317"/>
            <a:chExt cx="1204966" cy="731347"/>
          </a:xfrm>
        </p:grpSpPr>
        <p:sp>
          <p:nvSpPr>
            <p:cNvPr id="338" name="右箭头 337"/>
            <p:cNvSpPr/>
            <p:nvPr/>
          </p:nvSpPr>
          <p:spPr bwMode="auto">
            <a:xfrm>
              <a:off x="5051102" y="2638269"/>
              <a:ext cx="400916" cy="309395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4932718" y="2216317"/>
              <a:ext cx="12049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置换下滤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40" name="组合 339"/>
          <p:cNvGrpSpPr/>
          <p:nvPr/>
        </p:nvGrpSpPr>
        <p:grpSpPr>
          <a:xfrm>
            <a:off x="6122260" y="4212912"/>
            <a:ext cx="2877679" cy="1536223"/>
            <a:chOff x="788075" y="4821156"/>
            <a:chExt cx="2761456" cy="1778496"/>
          </a:xfrm>
        </p:grpSpPr>
        <p:sp>
          <p:nvSpPr>
            <p:cNvPr id="341" name="Oval 11"/>
            <p:cNvSpPr>
              <a:spLocks noChangeArrowheads="1"/>
            </p:cNvSpPr>
            <p:nvPr/>
          </p:nvSpPr>
          <p:spPr bwMode="auto">
            <a:xfrm>
              <a:off x="2123728" y="482115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2" name="Oval 75"/>
            <p:cNvSpPr>
              <a:spLocks noChangeArrowheads="1"/>
            </p:cNvSpPr>
            <p:nvPr/>
          </p:nvSpPr>
          <p:spPr bwMode="auto">
            <a:xfrm>
              <a:off x="1436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3" name="Oval 76"/>
            <p:cNvSpPr>
              <a:spLocks noChangeArrowheads="1"/>
            </p:cNvSpPr>
            <p:nvPr/>
          </p:nvSpPr>
          <p:spPr bwMode="auto">
            <a:xfrm>
              <a:off x="1050955" y="56586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4" name="Oval 77"/>
            <p:cNvSpPr>
              <a:spLocks noChangeArrowheads="1"/>
            </p:cNvSpPr>
            <p:nvPr/>
          </p:nvSpPr>
          <p:spPr bwMode="auto">
            <a:xfrm>
              <a:off x="788075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5" name="Oval 78"/>
            <p:cNvSpPr>
              <a:spLocks noChangeArrowheads="1"/>
            </p:cNvSpPr>
            <p:nvPr/>
          </p:nvSpPr>
          <p:spPr bwMode="auto">
            <a:xfrm>
              <a:off x="1338987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6" name="Oval 80"/>
            <p:cNvSpPr>
              <a:spLocks noChangeArrowheads="1"/>
            </p:cNvSpPr>
            <p:nvPr/>
          </p:nvSpPr>
          <p:spPr bwMode="auto">
            <a:xfrm>
              <a:off x="1796187" y="56586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7" name="Oval 87"/>
            <p:cNvSpPr>
              <a:spLocks noChangeArrowheads="1"/>
            </p:cNvSpPr>
            <p:nvPr/>
          </p:nvSpPr>
          <p:spPr bwMode="auto">
            <a:xfrm>
              <a:off x="2473101" y="565935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8" name="Oval 88"/>
            <p:cNvSpPr>
              <a:spLocks noChangeArrowheads="1"/>
            </p:cNvSpPr>
            <p:nvPr/>
          </p:nvSpPr>
          <p:spPr bwMode="auto">
            <a:xfrm>
              <a:off x="2779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9" name="Oval 89"/>
            <p:cNvSpPr>
              <a:spLocks noChangeArrowheads="1"/>
            </p:cNvSpPr>
            <p:nvPr/>
          </p:nvSpPr>
          <p:spPr bwMode="auto">
            <a:xfrm>
              <a:off x="3092331" y="565935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0" name="Rectangle 47"/>
          <p:cNvSpPr>
            <a:spLocks noChangeArrowheads="1"/>
          </p:cNvSpPr>
          <p:nvPr/>
        </p:nvSpPr>
        <p:spPr bwMode="auto">
          <a:xfrm>
            <a:off x="6189981" y="5916554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51" name="Rectangle 47"/>
          <p:cNvSpPr>
            <a:spLocks noChangeArrowheads="1"/>
          </p:cNvSpPr>
          <p:nvPr/>
        </p:nvSpPr>
        <p:spPr bwMode="auto">
          <a:xfrm>
            <a:off x="6512735" y="5916554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20	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2" name="Rectangle 47"/>
          <p:cNvSpPr>
            <a:spLocks noChangeArrowheads="1"/>
          </p:cNvSpPr>
          <p:nvPr/>
        </p:nvSpPr>
        <p:spPr bwMode="auto">
          <a:xfrm>
            <a:off x="7158244" y="5916554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40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3" name="Rectangle 47"/>
          <p:cNvSpPr>
            <a:spLocks noChangeArrowheads="1"/>
          </p:cNvSpPr>
          <p:nvPr/>
        </p:nvSpPr>
        <p:spPr bwMode="auto">
          <a:xfrm>
            <a:off x="6835490" y="5916554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30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4" name="Rectangle 47"/>
          <p:cNvSpPr>
            <a:spLocks noChangeArrowheads="1"/>
          </p:cNvSpPr>
          <p:nvPr/>
        </p:nvSpPr>
        <p:spPr bwMode="auto">
          <a:xfrm>
            <a:off x="7480998" y="5916554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50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5" name="Rectangle 47"/>
          <p:cNvSpPr>
            <a:spLocks noChangeArrowheads="1"/>
          </p:cNvSpPr>
          <p:nvPr/>
        </p:nvSpPr>
        <p:spPr bwMode="auto">
          <a:xfrm>
            <a:off x="7803752" y="5916554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60	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6" name="Rectangle 47"/>
          <p:cNvSpPr>
            <a:spLocks noChangeArrowheads="1"/>
          </p:cNvSpPr>
          <p:nvPr/>
        </p:nvSpPr>
        <p:spPr bwMode="auto">
          <a:xfrm>
            <a:off x="8449261" y="5916554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80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7" name="Rectangle 47"/>
          <p:cNvSpPr>
            <a:spLocks noChangeArrowheads="1"/>
          </p:cNvSpPr>
          <p:nvPr/>
        </p:nvSpPr>
        <p:spPr bwMode="auto">
          <a:xfrm>
            <a:off x="8126507" y="5916554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70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" name="Rectangle 47"/>
          <p:cNvSpPr>
            <a:spLocks noChangeArrowheads="1"/>
          </p:cNvSpPr>
          <p:nvPr/>
        </p:nvSpPr>
        <p:spPr bwMode="auto">
          <a:xfrm>
            <a:off x="8772011" y="5916554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58440" y="1869172"/>
            <a:ext cx="2877679" cy="1536223"/>
            <a:chOff x="788075" y="4821156"/>
            <a:chExt cx="2761456" cy="1778496"/>
          </a:xfrm>
        </p:grpSpPr>
        <p:sp>
          <p:nvSpPr>
            <p:cNvPr id="145" name="Line 6"/>
            <p:cNvSpPr>
              <a:spLocks noChangeShapeType="1"/>
            </p:cNvSpPr>
            <p:nvPr/>
          </p:nvSpPr>
          <p:spPr bwMode="auto">
            <a:xfrm flipH="1">
              <a:off x="2666310" y="5331749"/>
              <a:ext cx="354013" cy="423863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" name="Line 7"/>
            <p:cNvSpPr>
              <a:spLocks noChangeShapeType="1"/>
            </p:cNvSpPr>
            <p:nvPr/>
          </p:nvSpPr>
          <p:spPr bwMode="auto">
            <a:xfrm>
              <a:off x="1667644" y="5298411"/>
              <a:ext cx="342900" cy="414338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7" name="Line 8"/>
            <p:cNvSpPr>
              <a:spLocks noChangeShapeType="1"/>
            </p:cNvSpPr>
            <p:nvPr/>
          </p:nvSpPr>
          <p:spPr bwMode="auto">
            <a:xfrm flipH="1">
              <a:off x="1220123" y="5374611"/>
              <a:ext cx="381000" cy="457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" name="Line 9"/>
            <p:cNvSpPr>
              <a:spLocks noChangeShapeType="1"/>
            </p:cNvSpPr>
            <p:nvPr/>
          </p:nvSpPr>
          <p:spPr bwMode="auto">
            <a:xfrm>
              <a:off x="2339752" y="5067789"/>
              <a:ext cx="723900" cy="28257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" name="Line 10"/>
            <p:cNvSpPr>
              <a:spLocks noChangeShapeType="1"/>
            </p:cNvSpPr>
            <p:nvPr/>
          </p:nvSpPr>
          <p:spPr bwMode="auto">
            <a:xfrm flipH="1">
              <a:off x="1619672" y="5045564"/>
              <a:ext cx="762000" cy="304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" name="Oval 11"/>
            <p:cNvSpPr>
              <a:spLocks noChangeArrowheads="1"/>
            </p:cNvSpPr>
            <p:nvPr/>
          </p:nvSpPr>
          <p:spPr bwMode="auto">
            <a:xfrm>
              <a:off x="2123728" y="482115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60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1" name="Oval 75"/>
            <p:cNvSpPr>
              <a:spLocks noChangeArrowheads="1"/>
            </p:cNvSpPr>
            <p:nvPr/>
          </p:nvSpPr>
          <p:spPr bwMode="auto">
            <a:xfrm>
              <a:off x="1436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50	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2" name="Oval 76"/>
            <p:cNvSpPr>
              <a:spLocks noChangeArrowheads="1"/>
            </p:cNvSpPr>
            <p:nvPr/>
          </p:nvSpPr>
          <p:spPr bwMode="auto">
            <a:xfrm>
              <a:off x="1050955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" name="Oval 77"/>
            <p:cNvSpPr>
              <a:spLocks noChangeArrowheads="1"/>
            </p:cNvSpPr>
            <p:nvPr/>
          </p:nvSpPr>
          <p:spPr bwMode="auto">
            <a:xfrm>
              <a:off x="788075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4" name="Oval 78"/>
            <p:cNvSpPr>
              <a:spLocks noChangeArrowheads="1"/>
            </p:cNvSpPr>
            <p:nvPr/>
          </p:nvSpPr>
          <p:spPr bwMode="auto">
            <a:xfrm>
              <a:off x="1338987" y="61424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90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5" name="Oval 80"/>
            <p:cNvSpPr>
              <a:spLocks noChangeArrowheads="1"/>
            </p:cNvSpPr>
            <p:nvPr/>
          </p:nvSpPr>
          <p:spPr bwMode="auto">
            <a:xfrm>
              <a:off x="1796187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6" name="Oval 87"/>
            <p:cNvSpPr>
              <a:spLocks noChangeArrowheads="1"/>
            </p:cNvSpPr>
            <p:nvPr/>
          </p:nvSpPr>
          <p:spPr bwMode="auto">
            <a:xfrm>
              <a:off x="2444259" y="55663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7" name="Oval 88"/>
            <p:cNvSpPr>
              <a:spLocks noChangeArrowheads="1"/>
            </p:cNvSpPr>
            <p:nvPr/>
          </p:nvSpPr>
          <p:spPr bwMode="auto">
            <a:xfrm>
              <a:off x="2779147" y="513434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8" name="Oval 89"/>
            <p:cNvSpPr>
              <a:spLocks noChangeArrowheads="1"/>
            </p:cNvSpPr>
            <p:nvPr/>
          </p:nvSpPr>
          <p:spPr bwMode="auto">
            <a:xfrm>
              <a:off x="3092331" y="5659354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8100">
              <a:noFill/>
              <a:round/>
            </a:ln>
            <a:effectLst/>
          </p:spPr>
          <p:txBody>
            <a:bodyPr wrap="none" lIns="0" rIns="0" anchor="ctr"/>
            <a:lstStyle/>
            <a:p>
              <a:pPr algn="ctr"/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70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0" name="Rectangle 47"/>
          <p:cNvSpPr>
            <a:spLocks noChangeArrowheads="1"/>
          </p:cNvSpPr>
          <p:nvPr/>
        </p:nvSpPr>
        <p:spPr bwMode="auto">
          <a:xfrm>
            <a:off x="121840" y="3566432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60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61" name="Rectangle 47"/>
          <p:cNvSpPr>
            <a:spLocks noChangeArrowheads="1"/>
          </p:cNvSpPr>
          <p:nvPr/>
        </p:nvSpPr>
        <p:spPr bwMode="auto">
          <a:xfrm>
            <a:off x="444594" y="3566432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50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62" name="Rectangle 47"/>
          <p:cNvSpPr>
            <a:spLocks noChangeArrowheads="1"/>
          </p:cNvSpPr>
          <p:nvPr/>
        </p:nvSpPr>
        <p:spPr bwMode="auto">
          <a:xfrm>
            <a:off x="1090103" y="3566432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30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63" name="Rectangle 47"/>
          <p:cNvSpPr>
            <a:spLocks noChangeArrowheads="1"/>
          </p:cNvSpPr>
          <p:nvPr/>
        </p:nvSpPr>
        <p:spPr bwMode="auto">
          <a:xfrm>
            <a:off x="767349" y="3566432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40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64" name="Rectangle 47"/>
          <p:cNvSpPr>
            <a:spLocks noChangeArrowheads="1"/>
          </p:cNvSpPr>
          <p:nvPr/>
        </p:nvSpPr>
        <p:spPr bwMode="auto">
          <a:xfrm>
            <a:off x="1412857" y="3566432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10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65" name="Rectangle 47"/>
          <p:cNvSpPr>
            <a:spLocks noChangeArrowheads="1"/>
          </p:cNvSpPr>
          <p:nvPr/>
        </p:nvSpPr>
        <p:spPr bwMode="auto">
          <a:xfrm>
            <a:off x="1735611" y="3566432"/>
            <a:ext cx="336493" cy="30008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</a:rPr>
              <a:t>20	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66" name="Rectangle 47"/>
          <p:cNvSpPr>
            <a:spLocks noChangeArrowheads="1"/>
          </p:cNvSpPr>
          <p:nvPr/>
        </p:nvSpPr>
        <p:spPr bwMode="auto">
          <a:xfrm>
            <a:off x="2381120" y="3566432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80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7" name="Rectangle 47"/>
          <p:cNvSpPr>
            <a:spLocks noChangeArrowheads="1"/>
          </p:cNvSpPr>
          <p:nvPr/>
        </p:nvSpPr>
        <p:spPr bwMode="auto">
          <a:xfrm>
            <a:off x="2058366" y="3566432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70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8" name="Rectangle 47"/>
          <p:cNvSpPr>
            <a:spLocks noChangeArrowheads="1"/>
          </p:cNvSpPr>
          <p:nvPr/>
        </p:nvSpPr>
        <p:spPr bwMode="auto">
          <a:xfrm>
            <a:off x="2703870" y="3566432"/>
            <a:ext cx="336493" cy="3000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90</a:t>
            </a:r>
            <a:endParaRPr kumimoji="1" lang="zh-CN" altLang="en-US" sz="20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6031942" y="4091983"/>
            <a:ext cx="1204966" cy="731347"/>
            <a:chOff x="4932718" y="2216317"/>
            <a:chExt cx="1204966" cy="731347"/>
          </a:xfrm>
        </p:grpSpPr>
        <p:sp>
          <p:nvSpPr>
            <p:cNvPr id="172" name="右箭头 171"/>
            <p:cNvSpPr/>
            <p:nvPr/>
          </p:nvSpPr>
          <p:spPr bwMode="auto">
            <a:xfrm>
              <a:off x="5051102" y="2638269"/>
              <a:ext cx="400916" cy="309395"/>
            </a:xfrm>
            <a:prstGeom prst="rightArrow">
              <a:avLst/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4932718" y="2216317"/>
              <a:ext cx="12049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置换下滤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ransition advTm="157"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应用：堆排序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07504" y="1149132"/>
            <a:ext cx="957527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堆排序实现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1768623"/>
            <a:ext cx="79928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MyHeap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sortHeap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 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makeHeap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 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numCounts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0)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delMax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即为每次循环的置换、下滤过程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8265" y="3717032"/>
            <a:ext cx="6991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建堆后，不停地删除堆顶，即可实现从大到小排列</a:t>
            </a:r>
            <a:endParaRPr lang="en-US" altLang="zh-CN" sz="2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堆操作：总结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30525" y="1340768"/>
            <a:ext cx="439248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插入</a:t>
            </a:r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即上滤，</a:t>
            </a:r>
            <a:endParaRPr lang="zh-CN" altLang="en-US" sz="6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6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删除</a:t>
            </a:r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置换下，</a:t>
            </a:r>
            <a:endParaRPr lang="zh-CN" altLang="en-US" sz="6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6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构建</a:t>
            </a:r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自底下，</a:t>
            </a:r>
            <a:endParaRPr lang="zh-CN" altLang="en-US" sz="6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6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排序</a:t>
            </a:r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先构建，</a:t>
            </a:r>
            <a:endParaRPr lang="zh-CN" altLang="en-US" sz="6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迭代做删除。</a:t>
            </a:r>
            <a:endParaRPr lang="zh-CN" altLang="en-US" sz="6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回顾：排 序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8072" y="4818762"/>
            <a:ext cx="864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排序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左大括号 19"/>
          <p:cNvSpPr/>
          <p:nvPr/>
        </p:nvSpPr>
        <p:spPr bwMode="auto">
          <a:xfrm>
            <a:off x="1152624" y="3996552"/>
            <a:ext cx="355845" cy="2672807"/>
          </a:xfrm>
          <a:prstGeom prst="leftBrace">
            <a:avLst>
              <a:gd name="adj1" fmla="val 37037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449193" y="2981270"/>
            <a:ext cx="8640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内部排序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75656" y="6382489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外部排序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左大括号 37"/>
          <p:cNvSpPr/>
          <p:nvPr/>
        </p:nvSpPr>
        <p:spPr bwMode="auto">
          <a:xfrm>
            <a:off x="1907704" y="1700808"/>
            <a:ext cx="373036" cy="4320479"/>
          </a:xfrm>
          <a:prstGeom prst="leftBrace">
            <a:avLst>
              <a:gd name="adj1" fmla="val 46145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232896" y="1412976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插入排序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2232896" y="2835714"/>
            <a:ext cx="1908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选择排序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2232896" y="4131858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交换排序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2226893" y="5076673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归并排序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2242626" y="571603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基数排序</a:t>
            </a:r>
            <a:endParaRPr lang="zh-CN" altLang="en-US" dirty="0"/>
          </a:p>
        </p:txBody>
      </p:sp>
      <p:sp>
        <p:nvSpPr>
          <p:cNvPr id="44" name="左大括号 43"/>
          <p:cNvSpPr/>
          <p:nvPr/>
        </p:nvSpPr>
        <p:spPr bwMode="auto">
          <a:xfrm>
            <a:off x="3856669" y="1304676"/>
            <a:ext cx="316197" cy="789395"/>
          </a:xfrm>
          <a:prstGeom prst="leftBrace">
            <a:avLst>
              <a:gd name="adj1" fmla="val 36021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143940" y="1149256"/>
            <a:ext cx="193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插入排序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4133109" y="1801653"/>
            <a:ext cx="194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希尔排序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4111689" y="2454050"/>
            <a:ext cx="144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选择排序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4100858" y="3758844"/>
            <a:ext cx="143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400" dirty="0"/>
              <a:t>冒泡排序</a:t>
            </a:r>
            <a:endParaRPr lang="zh-CN" altLang="en-US" sz="2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4116516" y="4411241"/>
            <a:ext cx="1421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快速排序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387133" y="3106447"/>
            <a:ext cx="115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堆排序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2928917" y="6438526"/>
            <a:ext cx="298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823B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rgbClr val="00823B"/>
                </a:solidFill>
                <a:latin typeface="微软雅黑" panose="020B0503020204020204" charset="-122"/>
                <a:ea typeface="微软雅黑" panose="020B0503020204020204" charset="-122"/>
              </a:rPr>
              <a:t>内外存结合使用</a:t>
            </a:r>
            <a:r>
              <a:rPr lang="en-US" altLang="zh-CN" sz="2400" b="1" dirty="0">
                <a:solidFill>
                  <a:srgbClr val="00823B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400" b="1" dirty="0">
              <a:solidFill>
                <a:srgbClr val="0082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117241" y="2196327"/>
            <a:ext cx="916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823B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rgbClr val="00823B"/>
                </a:solidFill>
                <a:latin typeface="微软雅黑" panose="020B0503020204020204" charset="-122"/>
                <a:ea typeface="微软雅黑" panose="020B0503020204020204" charset="-122"/>
              </a:rPr>
              <a:t>使用内存</a:t>
            </a:r>
            <a:r>
              <a:rPr lang="en-US" altLang="zh-CN" sz="2400" b="1" dirty="0">
                <a:solidFill>
                  <a:srgbClr val="00823B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400" b="1" dirty="0">
              <a:solidFill>
                <a:srgbClr val="0082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00" y="1200468"/>
            <a:ext cx="1053985" cy="564741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4100858" y="5085184"/>
            <a:ext cx="143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归并排序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4111689" y="5751957"/>
            <a:ext cx="153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基数排序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 bwMode="auto">
          <a:xfrm flipV="1">
            <a:off x="3851920" y="5315086"/>
            <a:ext cx="294737" cy="11940"/>
          </a:xfrm>
          <a:prstGeom prst="straightConnector1">
            <a:avLst/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</p:spPr>
      </p:cxnSp>
      <p:cxnSp>
        <p:nvCxnSpPr>
          <p:cNvPr id="65" name="直接箭头连接符 64"/>
          <p:cNvCxnSpPr/>
          <p:nvPr/>
        </p:nvCxnSpPr>
        <p:spPr bwMode="auto">
          <a:xfrm flipV="1">
            <a:off x="3851920" y="5949280"/>
            <a:ext cx="294737" cy="11940"/>
          </a:xfrm>
          <a:prstGeom prst="straightConnector1">
            <a:avLst/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</p:spPr>
      </p:cxnSp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269" y="1835825"/>
            <a:ext cx="1063049" cy="5515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74" y="3121785"/>
            <a:ext cx="1041046" cy="55300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6551017" y="1297134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sz="2000" dirty="0"/>
              <a:t>O(n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46" y="3745406"/>
            <a:ext cx="1046076" cy="5849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259" y="5001243"/>
            <a:ext cx="1063049" cy="622378"/>
          </a:xfrm>
          <a:prstGeom prst="rect">
            <a:avLst/>
          </a:prstGeom>
        </p:spPr>
      </p:pic>
      <p:sp>
        <p:nvSpPr>
          <p:cNvPr id="78" name="左大括号 77"/>
          <p:cNvSpPr/>
          <p:nvPr/>
        </p:nvSpPr>
        <p:spPr bwMode="auto">
          <a:xfrm>
            <a:off x="3820455" y="2681079"/>
            <a:ext cx="316197" cy="789395"/>
          </a:xfrm>
          <a:prstGeom prst="leftBrace">
            <a:avLst>
              <a:gd name="adj1" fmla="val 36021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左大括号 78"/>
          <p:cNvSpPr/>
          <p:nvPr/>
        </p:nvSpPr>
        <p:spPr bwMode="auto">
          <a:xfrm>
            <a:off x="3806297" y="3958473"/>
            <a:ext cx="316197" cy="789395"/>
          </a:xfrm>
          <a:prstGeom prst="leftBrace">
            <a:avLst>
              <a:gd name="adj1" fmla="val 36021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3" b="20469"/>
          <a:stretch>
            <a:fillRect/>
          </a:stretch>
        </p:blipFill>
        <p:spPr>
          <a:xfrm>
            <a:off x="5628745" y="4364358"/>
            <a:ext cx="1041039" cy="5451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24" y="5688374"/>
            <a:ext cx="1071426" cy="6596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24" y="2433148"/>
            <a:ext cx="1063460" cy="633441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6727901" y="3877922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000" dirty="0"/>
              <a:t>O(n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53" name="文本框 52"/>
          <p:cNvSpPr txBox="1"/>
          <p:nvPr/>
        </p:nvSpPr>
        <p:spPr>
          <a:xfrm>
            <a:off x="6727901" y="5168315"/>
            <a:ext cx="141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6727901" y="2587528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000" dirty="0"/>
              <a:t>O(n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69" name="左大括号 68"/>
          <p:cNvSpPr/>
          <p:nvPr/>
        </p:nvSpPr>
        <p:spPr bwMode="auto">
          <a:xfrm flipH="1">
            <a:off x="8043838" y="1359753"/>
            <a:ext cx="449257" cy="4021029"/>
          </a:xfrm>
          <a:prstGeom prst="leftBrace">
            <a:avLst>
              <a:gd name="adj1" fmla="val 46145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588891" y="1690127"/>
            <a:ext cx="6648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基于关键码间的比较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705512" y="3232724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000" dirty="0"/>
              <a:t>O(</a:t>
            </a:r>
            <a:r>
              <a:rPr lang="en-US" altLang="zh-CN" sz="2000" dirty="0" err="1"/>
              <a:t>nlogn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60" name="文本框 59"/>
          <p:cNvSpPr txBox="1"/>
          <p:nvPr/>
        </p:nvSpPr>
        <p:spPr>
          <a:xfrm>
            <a:off x="6738061" y="5865434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000" dirty="0"/>
              <a:t>O(</a:t>
            </a:r>
            <a:r>
              <a:rPr lang="en-US" altLang="zh-CN" sz="2000" dirty="0" err="1"/>
              <a:t>M+n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</p:cSld>
  <p:clrMapOvr>
    <a:masterClrMapping/>
  </p:clrMapOvr>
  <p:transition advTm="157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优先级队列的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07505" y="1149132"/>
            <a:ext cx="8568952" cy="36933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接口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优先队列两种：最大优先队列、最小优先队列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每次取自队列的第一个元素分别是优先级最大和优先级最小的元素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包含头文件：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queue.h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", "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functional.h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可以使用具有默认优先级的已有数据结构；也可以在定义优先队列的时候传入自定义的优先级比较对象；或者使用自定义对象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数据结构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，但是必须重载好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&lt;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操作符</a:t>
            </a:r>
            <a:r>
              <a:rPr lang="zh-CN" altLang="en-US" dirty="0"/>
              <a:t> </a:t>
            </a:r>
            <a:endParaRPr lang="en-US" altLang="zh-CN" dirty="0"/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优先级队列的常见操作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44378" y="4365104"/>
          <a:ext cx="7454850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406"/>
                <a:gridCol w="5771444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优先级队列支持的操作</a:t>
                      </a:r>
                      <a:endParaRPr lang="zh-CN" altLang="en-US" sz="20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q.empty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如果队列为空，则返回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true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，否则返回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false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q.size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返回队列中元素的个数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q.pop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删除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队首元素，</a:t>
                      </a: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但不返回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其值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q.top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返回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具有最高优先级的元素值，</a:t>
                      </a: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但不删除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该元素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q.push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(item)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在基于优先级的适当位置</a:t>
                      </a: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插入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新元素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advTm="157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179512" y="1124744"/>
            <a:ext cx="5828352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基于平衡二叉搜索树的实现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08845" y="3985916"/>
          <a:ext cx="871992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115"/>
                <a:gridCol w="5804689"/>
                <a:gridCol w="1468119"/>
              </a:tblGrid>
              <a:tr h="416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操作接口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实 现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复杂度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691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insert()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平衡二叉搜索树的元素插入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O(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logn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</a:tr>
              <a:tr h="2937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getMax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不断地对右子树进行访问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O(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logn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32000"/>
                      </a:srgbClr>
                    </a:solidFill>
                  </a:tcPr>
                </a:tc>
              </a:tr>
              <a:tr h="2937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delMax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不断地对右子树访问，删除极右元素，并维护平衡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O(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logn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251520" y="1772817"/>
            <a:ext cx="8630040" cy="2016224"/>
            <a:chOff x="316572" y="1768244"/>
            <a:chExt cx="9016689" cy="32253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4067944" y="2024209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2013012235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446905" y="2206894"/>
              <a:ext cx="1621039" cy="469496"/>
              <a:chOff x="3632014" y="4509120"/>
              <a:chExt cx="1269761" cy="216024"/>
            </a:xfrm>
          </p:grpSpPr>
          <p:cxnSp>
            <p:nvCxnSpPr>
              <p:cNvPr id="25" name="直接连接符 2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" name="直接连接符 2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7" name="组合 26"/>
            <p:cNvGrpSpPr/>
            <p:nvPr/>
          </p:nvGrpSpPr>
          <p:grpSpPr>
            <a:xfrm flipH="1">
              <a:off x="5076056" y="2204864"/>
              <a:ext cx="1763338" cy="471526"/>
              <a:chOff x="3632014" y="4509120"/>
              <a:chExt cx="1269761" cy="216024"/>
            </a:xfrm>
          </p:grpSpPr>
          <p:cxnSp>
            <p:nvCxnSpPr>
              <p:cNvPr id="28" name="直接连接符 2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" name="直接连接符 2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30" name="直接连接符 29"/>
            <p:cNvCxnSpPr/>
            <p:nvPr/>
          </p:nvCxnSpPr>
          <p:spPr bwMode="auto">
            <a:xfrm flipH="1" flipV="1">
              <a:off x="4572000" y="1768244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31" name="圆角矩形 30"/>
            <p:cNvSpPr/>
            <p:nvPr/>
          </p:nvSpPr>
          <p:spPr bwMode="auto">
            <a:xfrm>
              <a:off x="1942849" y="2676390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2012012118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366786" y="2872698"/>
              <a:ext cx="576063" cy="459983"/>
              <a:chOff x="3632014" y="4509120"/>
              <a:chExt cx="1269761" cy="216024"/>
            </a:xfrm>
          </p:grpSpPr>
          <p:cxnSp>
            <p:nvCxnSpPr>
              <p:cNvPr id="33" name="直接连接符 3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5" name="组合 34"/>
            <p:cNvGrpSpPr/>
            <p:nvPr/>
          </p:nvGrpSpPr>
          <p:grpSpPr>
            <a:xfrm flipH="1">
              <a:off x="2950959" y="2853169"/>
              <a:ext cx="645359" cy="479512"/>
              <a:chOff x="3632014" y="4509120"/>
              <a:chExt cx="1269761" cy="216024"/>
            </a:xfrm>
          </p:grpSpPr>
          <p:cxnSp>
            <p:nvCxnSpPr>
              <p:cNvPr id="36" name="直接连接符 3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7" name="直接连接符 3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38" name="圆角矩形 37"/>
            <p:cNvSpPr/>
            <p:nvPr/>
          </p:nvSpPr>
          <p:spPr bwMode="auto">
            <a:xfrm>
              <a:off x="6335338" y="2687135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2014011971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653732" y="2883444"/>
              <a:ext cx="681606" cy="449238"/>
              <a:chOff x="3632014" y="4509120"/>
              <a:chExt cx="1269761" cy="216024"/>
            </a:xfrm>
          </p:grpSpPr>
          <p:cxnSp>
            <p:nvCxnSpPr>
              <p:cNvPr id="40" name="直接连接符 3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1" name="直接连接符 4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2" name="组合 41"/>
            <p:cNvGrpSpPr/>
            <p:nvPr/>
          </p:nvGrpSpPr>
          <p:grpSpPr>
            <a:xfrm flipH="1">
              <a:off x="7343446" y="2863914"/>
              <a:ext cx="792089" cy="425535"/>
              <a:chOff x="3632014" y="4509120"/>
              <a:chExt cx="1269761" cy="216024"/>
            </a:xfrm>
          </p:grpSpPr>
          <p:cxnSp>
            <p:nvCxnSpPr>
              <p:cNvPr id="43" name="直接连接符 4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45" name="圆角矩形 44"/>
            <p:cNvSpPr/>
            <p:nvPr/>
          </p:nvSpPr>
          <p:spPr bwMode="auto">
            <a:xfrm>
              <a:off x="766285" y="3339508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2012011477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605177" y="3525071"/>
              <a:ext cx="152755" cy="459983"/>
              <a:chOff x="3632014" y="4509120"/>
              <a:chExt cx="1269761" cy="216024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9" name="组合 48"/>
            <p:cNvGrpSpPr/>
            <p:nvPr/>
          </p:nvGrpSpPr>
          <p:grpSpPr>
            <a:xfrm flipH="1">
              <a:off x="1774397" y="3500947"/>
              <a:ext cx="224762" cy="479512"/>
              <a:chOff x="3632014" y="4509120"/>
              <a:chExt cx="1269761" cy="216024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2" name="圆角矩形 51"/>
            <p:cNvSpPr/>
            <p:nvPr/>
          </p:nvSpPr>
          <p:spPr bwMode="auto">
            <a:xfrm>
              <a:off x="3073445" y="3332681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2013012197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905224" y="3512952"/>
              <a:ext cx="177233" cy="459983"/>
              <a:chOff x="3632014" y="4509120"/>
              <a:chExt cx="1269761" cy="216024"/>
            </a:xfrm>
          </p:grpSpPr>
          <p:cxnSp>
            <p:nvCxnSpPr>
              <p:cNvPr id="55" name="直接连接符 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7" name="组合 56"/>
            <p:cNvGrpSpPr/>
            <p:nvPr/>
          </p:nvGrpSpPr>
          <p:grpSpPr>
            <a:xfrm flipH="1">
              <a:off x="4081557" y="3494120"/>
              <a:ext cx="224762" cy="479512"/>
              <a:chOff x="3632014" y="4509120"/>
              <a:chExt cx="1269761" cy="216024"/>
            </a:xfrm>
          </p:grpSpPr>
          <p:cxnSp>
            <p:nvCxnSpPr>
              <p:cNvPr id="58" name="直接连接符 5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9" name="直接连接符 5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60" name="圆角矩形 59"/>
            <p:cNvSpPr/>
            <p:nvPr/>
          </p:nvSpPr>
          <p:spPr bwMode="auto">
            <a:xfrm>
              <a:off x="5165794" y="3325486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2013013305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5004686" y="3511049"/>
              <a:ext cx="160169" cy="459983"/>
              <a:chOff x="3632014" y="4509120"/>
              <a:chExt cx="1269761" cy="216024"/>
            </a:xfrm>
          </p:grpSpPr>
          <p:cxnSp>
            <p:nvCxnSpPr>
              <p:cNvPr id="62" name="直接连接符 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4" name="组合 63"/>
            <p:cNvGrpSpPr/>
            <p:nvPr/>
          </p:nvGrpSpPr>
          <p:grpSpPr>
            <a:xfrm flipH="1">
              <a:off x="6173906" y="3486925"/>
              <a:ext cx="224762" cy="479512"/>
              <a:chOff x="3632014" y="4509120"/>
              <a:chExt cx="1269761" cy="216024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67" name="圆角矩形 66"/>
            <p:cNvSpPr/>
            <p:nvPr/>
          </p:nvSpPr>
          <p:spPr bwMode="auto">
            <a:xfrm>
              <a:off x="7669508" y="3301362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2014012474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7516753" y="3482330"/>
              <a:ext cx="152755" cy="459983"/>
              <a:chOff x="3632014" y="4509120"/>
              <a:chExt cx="1269761" cy="216024"/>
            </a:xfrm>
          </p:grpSpPr>
          <p:cxnSp>
            <p:nvCxnSpPr>
              <p:cNvPr id="69" name="直接连接符 6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0" name="直接连接符 6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71" name="组合 70"/>
            <p:cNvGrpSpPr/>
            <p:nvPr/>
          </p:nvGrpSpPr>
          <p:grpSpPr>
            <a:xfrm flipH="1">
              <a:off x="8677620" y="3462801"/>
              <a:ext cx="224762" cy="479512"/>
              <a:chOff x="3632014" y="4509120"/>
              <a:chExt cx="1269761" cy="216024"/>
            </a:xfrm>
          </p:grpSpPr>
          <p:cxnSp>
            <p:nvCxnSpPr>
              <p:cNvPr id="72" name="直接连接符 7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3" name="直接连接符 7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74" name="圆角矩形 73"/>
            <p:cNvSpPr/>
            <p:nvPr/>
          </p:nvSpPr>
          <p:spPr bwMode="auto">
            <a:xfrm>
              <a:off x="316572" y="3980459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2012010518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 bwMode="auto">
            <a:xfrm>
              <a:off x="1438794" y="3968546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2012011494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 bwMode="auto">
            <a:xfrm>
              <a:off x="3738694" y="3966999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2013012217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 bwMode="auto">
            <a:xfrm>
              <a:off x="4821638" y="3972651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2013012620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 bwMode="auto">
            <a:xfrm>
              <a:off x="5991227" y="3960738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2014010525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 bwMode="auto">
            <a:xfrm>
              <a:off x="7155560" y="3954226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2014012199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 bwMode="auto">
            <a:xfrm>
              <a:off x="8325149" y="3942313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2016110057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494273" y="4179230"/>
              <a:ext cx="108854" cy="427226"/>
              <a:chOff x="3632014" y="4509120"/>
              <a:chExt cx="1269761" cy="216024"/>
            </a:xfrm>
          </p:grpSpPr>
          <p:cxnSp>
            <p:nvCxnSpPr>
              <p:cNvPr id="83" name="直接连接符 8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4" name="直接连接符 8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5" name="组合 84"/>
            <p:cNvGrpSpPr/>
            <p:nvPr/>
          </p:nvGrpSpPr>
          <p:grpSpPr>
            <a:xfrm flipH="1">
              <a:off x="3582472" y="4179229"/>
              <a:ext cx="69285" cy="427226"/>
              <a:chOff x="3632014" y="4509120"/>
              <a:chExt cx="1269761" cy="216024"/>
            </a:xfrm>
          </p:grpSpPr>
          <p:cxnSp>
            <p:nvCxnSpPr>
              <p:cNvPr id="86" name="直接连接符 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8" name="圆角矩形 87"/>
            <p:cNvSpPr/>
            <p:nvPr/>
          </p:nvSpPr>
          <p:spPr bwMode="auto">
            <a:xfrm>
              <a:off x="1998219" y="4606455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2012012374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圆角矩形 88"/>
            <p:cNvSpPr/>
            <p:nvPr/>
          </p:nvSpPr>
          <p:spPr bwMode="auto">
            <a:xfrm>
              <a:off x="3185826" y="4613229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2013011635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5924426" y="4161758"/>
              <a:ext cx="69415" cy="459983"/>
              <a:chOff x="3632014" y="4509120"/>
              <a:chExt cx="1269761" cy="216024"/>
            </a:xfrm>
          </p:grpSpPr>
          <p:cxnSp>
            <p:nvCxnSpPr>
              <p:cNvPr id="91" name="直接连接符 9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2" name="直接连接符 9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93" name="组合 92"/>
            <p:cNvGrpSpPr/>
            <p:nvPr/>
          </p:nvGrpSpPr>
          <p:grpSpPr>
            <a:xfrm flipH="1">
              <a:off x="6999641" y="4154141"/>
              <a:ext cx="52323" cy="479512"/>
              <a:chOff x="3632014" y="4509120"/>
              <a:chExt cx="1269761" cy="216024"/>
            </a:xfrm>
          </p:grpSpPr>
          <p:cxnSp>
            <p:nvCxnSpPr>
              <p:cNvPr id="94" name="直接连接符 9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5" name="直接连接符 9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6" name="圆角矩形 95"/>
            <p:cNvSpPr/>
            <p:nvPr/>
          </p:nvSpPr>
          <p:spPr bwMode="auto">
            <a:xfrm>
              <a:off x="5423187" y="4606455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2014010513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圆角矩形 96"/>
            <p:cNvSpPr/>
            <p:nvPr/>
          </p:nvSpPr>
          <p:spPr bwMode="auto">
            <a:xfrm>
              <a:off x="6610794" y="4613229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2014010533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240337" y="4147487"/>
              <a:ext cx="79556" cy="479512"/>
              <a:chOff x="3632014" y="4509120"/>
              <a:chExt cx="1269761" cy="216024"/>
            </a:xfrm>
          </p:grpSpPr>
          <p:cxnSp>
            <p:nvCxnSpPr>
              <p:cNvPr id="99" name="直接连接符 9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0" name="直接连接符 9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1" name="圆角矩形 100"/>
            <p:cNvSpPr/>
            <p:nvPr/>
          </p:nvSpPr>
          <p:spPr bwMode="auto">
            <a:xfrm>
              <a:off x="7840043" y="4622487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2014013392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 bwMode="auto">
            <a:xfrm>
              <a:off x="2569105" y="3978912"/>
              <a:ext cx="1008112" cy="371126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charset="-122"/>
                  <a:ea typeface="微软雅黑" panose="020B0503020204020204" charset="-122"/>
                </a:rPr>
                <a:t>2013010340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272786" y="5655683"/>
            <a:ext cx="6967933" cy="899295"/>
            <a:chOff x="899592" y="5338017"/>
            <a:chExt cx="6967933" cy="899295"/>
          </a:xfrm>
        </p:grpSpPr>
        <p:sp>
          <p:nvSpPr>
            <p:cNvPr id="5" name="矩形 4"/>
            <p:cNvSpPr/>
            <p:nvPr/>
          </p:nvSpPr>
          <p:spPr>
            <a:xfrm>
              <a:off x="899592" y="5771450"/>
              <a:ext cx="69679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</a:rPr>
                <a:t>优先级队列 </a:t>
              </a:r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= 1</a:t>
              </a: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</a:rPr>
                <a:t>*</a:t>
              </a:r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insert() + 0.5*search() + 0.5*remove()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4009337" y="5737271"/>
              <a:ext cx="1800200" cy="500041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02" name="椭圆 101"/>
            <p:cNvSpPr/>
            <p:nvPr/>
          </p:nvSpPr>
          <p:spPr bwMode="auto">
            <a:xfrm>
              <a:off x="5942963" y="5704979"/>
              <a:ext cx="1918133" cy="529929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4317939" y="5350850"/>
              <a:ext cx="12538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getMax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()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6341114" y="5338017"/>
              <a:ext cx="1226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delMax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()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06" name="矩形 105"/>
          <p:cNvSpPr/>
          <p:nvPr/>
        </p:nvSpPr>
        <p:spPr>
          <a:xfrm>
            <a:off x="7408207" y="5805264"/>
            <a:ext cx="1520561" cy="830997"/>
          </a:xfrm>
          <a:prstGeom prst="rect">
            <a:avLst/>
          </a:prstGeom>
          <a:solidFill>
            <a:srgbClr val="00823B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杀鸡用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牛刀！</a:t>
            </a:r>
            <a:endParaRPr lang="zh-CN" altLang="en-US" sz="2400" dirty="0"/>
          </a:p>
        </p:txBody>
      </p:sp>
      <p:sp>
        <p:nvSpPr>
          <p:cNvPr id="107" name="矩形 106"/>
          <p:cNvSpPr/>
          <p:nvPr/>
        </p:nvSpPr>
        <p:spPr bwMode="auto">
          <a:xfrm>
            <a:off x="1664956" y="4437804"/>
            <a:ext cx="7263812" cy="1152127"/>
          </a:xfrm>
          <a:prstGeom prst="rect">
            <a:avLst/>
          </a:prstGeom>
          <a:solidFill>
            <a:schemeClr val="tx2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  <p:bldP spid="107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优先级队列的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07505" y="1149132"/>
            <a:ext cx="8568952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使用实例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1700808"/>
            <a:ext cx="4608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iostream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&lt;functional&gt;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&lt;queue&gt;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&lt;vector&gt;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using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namespace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zh-CN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3109063"/>
            <a:ext cx="59046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a[] = {14,10,56,7,83,22};</a:t>
            </a:r>
            <a:endParaRPr lang="zh-CN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main(){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priority_queue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que;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采用默认优先级构造队列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4426" y="4133128"/>
            <a:ext cx="360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nn-NO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nn-NO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nn-NO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 = 0; a[i]; i++) {</a:t>
            </a:r>
            <a:endParaRPr lang="nn-NO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que.push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(a[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]);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b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</a:b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809" y="5157192"/>
            <a:ext cx="4005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"</a:t>
            </a:r>
            <a:r>
              <a:rPr lang="en-US" altLang="zh-CN" sz="1600" dirty="0">
                <a:latin typeface="Consolas" panose="020B0609020204030204" pitchFamily="49" charset="0"/>
              </a:rPr>
              <a:t>A: \n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while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(!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que.empty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()) 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"%3d"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que.top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());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que.pop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1" name="矩形 10">
            <a:hlinkClick r:id="rId1" action="ppaction://hlinksldjump"/>
          </p:cNvPr>
          <p:cNvSpPr/>
          <p:nvPr/>
        </p:nvSpPr>
        <p:spPr>
          <a:xfrm>
            <a:off x="5364088" y="5741967"/>
            <a:ext cx="3100361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 : 83 56 22 14 10  7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优先级队列的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07505" y="1149132"/>
            <a:ext cx="8568952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使用实例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703" y="3737635"/>
            <a:ext cx="45365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iostream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&lt;functional&gt;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&lt;queue&gt;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&lt;vector&gt;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using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namespace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zh-CN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定义比较结构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cmp1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bool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operator ()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&amp;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&amp;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return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最小值优先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79912" y="1152319"/>
            <a:ext cx="5904656" cy="3377844"/>
            <a:chOff x="3779912" y="1152319"/>
            <a:chExt cx="5904656" cy="3377844"/>
          </a:xfrm>
        </p:grpSpPr>
        <p:sp>
          <p:nvSpPr>
            <p:cNvPr id="5" name="矩形 4"/>
            <p:cNvSpPr/>
            <p:nvPr/>
          </p:nvSpPr>
          <p:spPr>
            <a:xfrm>
              <a:off x="3779912" y="1152319"/>
              <a:ext cx="590465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int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a[] = {14,10,56,7,83,22};</a:t>
              </a:r>
              <a:endParaRPr lang="zh-CN" alt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endParaRPr>
            </a:p>
            <a:p>
              <a:r>
                <a:rPr lang="en-US" altLang="zh-CN" sz="16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int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main(){</a:t>
              </a:r>
              <a:endPara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endParaRPr>
            </a:p>
            <a:p>
              <a:r>
                <a:rPr lang="en-US" altLang="zh-CN" sz="16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   </a:t>
              </a:r>
              <a:r>
                <a:rPr lang="en-US" altLang="zh-CN" sz="16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priority_queue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&lt;</a:t>
              </a:r>
              <a:r>
                <a:rPr lang="en-US" altLang="zh-CN" sz="16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int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, </a:t>
              </a:r>
              <a:r>
                <a:rPr lang="en-US" altLang="zh-CN" sz="16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vector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&lt;</a:t>
              </a:r>
              <a:r>
                <a:rPr lang="en-US" altLang="zh-CN" sz="16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int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&gt;, </a:t>
              </a:r>
              <a:r>
                <a:rPr lang="en-US" altLang="zh-CN" sz="16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cmp1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&gt;que1;</a:t>
              </a:r>
              <a:endPara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endParaRPr>
            </a:p>
            <a:p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        </a:t>
              </a:r>
              <a:r>
                <a:rPr lang="en-US" altLang="zh-CN" sz="1600" b="1" kern="0" dirty="0">
                  <a:solidFill>
                    <a:srgbClr val="CC0000"/>
                  </a:solidFill>
                  <a:latin typeface="Consolas" panose="020B0609020204030204" pitchFamily="49" charset="0"/>
                  <a:ea typeface="隶书" panose="02010509060101010101" pitchFamily="49" charset="-122"/>
                </a:rPr>
                <a:t>//</a:t>
              </a:r>
              <a:r>
                <a:rPr lang="zh-CN" altLang="en-US" sz="1600" b="1" kern="0" dirty="0">
                  <a:solidFill>
                    <a:srgbClr val="CC0000"/>
                  </a:solidFill>
                  <a:latin typeface="Consolas" panose="020B0609020204030204" pitchFamily="49" charset="0"/>
                  <a:ea typeface="隶书" panose="02010509060101010101" pitchFamily="49" charset="-122"/>
                </a:rPr>
                <a:t>采用比较结构：最小值优先</a:t>
              </a:r>
              <a:endPara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11960" y="2229537"/>
              <a:ext cx="36004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n-NO" altLang="zh-CN" sz="16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for</a:t>
              </a:r>
              <a:r>
                <a:rPr lang="nn-NO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(</a:t>
              </a:r>
              <a:r>
                <a:rPr lang="nn-NO" altLang="zh-CN" sz="16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int</a:t>
              </a:r>
              <a:r>
                <a:rPr lang="nn-NO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i = 0; a[i]; i++) {</a:t>
              </a:r>
              <a:endParaRPr lang="nn-NO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endParaRPr>
            </a:p>
            <a:p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   que1.push(a[</a:t>
              </a:r>
              <a:r>
                <a:rPr lang="en-US" altLang="zh-CN" sz="16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i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]);</a:t>
              </a:r>
              <a:b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</a:b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}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779912" y="2960503"/>
              <a:ext cx="402492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   </a:t>
              </a:r>
              <a:r>
                <a:rPr lang="en-US" altLang="zh-CN" sz="16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printf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(</a:t>
              </a:r>
              <a:r>
                <a:rPr lang="en-US" altLang="zh-CN" sz="16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"</a:t>
              </a:r>
              <a:r>
                <a:rPr lang="en-US" altLang="zh-CN" sz="1600" dirty="0">
                  <a:latin typeface="Consolas" panose="020B0609020204030204" pitchFamily="49" charset="0"/>
                </a:rPr>
                <a:t> B: \n</a:t>
              </a:r>
              <a:r>
                <a:rPr lang="en-US" altLang="zh-CN" sz="16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"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);</a:t>
              </a:r>
              <a:endPara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endParaRPr>
            </a:p>
            <a:p>
              <a:r>
                <a:rPr lang="en-US" altLang="zh-CN" sz="16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   while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(!que1.empty()) {</a:t>
              </a:r>
              <a:endPara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endParaRPr>
            </a:p>
            <a:p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       </a:t>
              </a:r>
              <a:r>
                <a:rPr lang="en-US" altLang="zh-CN" sz="16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printf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(</a:t>
              </a:r>
              <a:r>
                <a:rPr lang="en-US" altLang="zh-CN" sz="16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"%3d"</a:t>
              </a:r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, que1.top());</a:t>
              </a:r>
              <a:endPara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endParaRPr>
            </a:p>
            <a:p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       que1.pop();</a:t>
              </a:r>
              <a:endPara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endParaRPr>
            </a:p>
            <a:p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    }</a:t>
              </a:r>
              <a:endPara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endParaRPr>
            </a:p>
            <a:p>
              <a:r>
                <a:rPr lang="en-US" altLang="zh-CN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ea typeface="新宋体" panose="02010609030101010101" pitchFamily="49" charset="-122"/>
                </a:rPr>
                <a:t>}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11" name="矩形 10">
            <a:hlinkClick r:id="rId1" action="ppaction://hlinksldjump"/>
          </p:cNvPr>
          <p:cNvSpPr/>
          <p:nvPr/>
        </p:nvSpPr>
        <p:spPr>
          <a:xfrm>
            <a:off x="3923928" y="4614091"/>
            <a:ext cx="3100361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 : 7 10 14 22 56 83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157"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优先级队列应用：哈夫曼树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回顾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TextBox 20"/>
          <p:cNvSpPr txBox="1">
            <a:spLocks noChangeArrowheads="1"/>
          </p:cNvSpPr>
          <p:nvPr/>
        </p:nvSpPr>
        <p:spPr bwMode="auto">
          <a:xfrm>
            <a:off x="162273" y="1190708"/>
            <a:ext cx="8802215" cy="13388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最优编码树（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Huffman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树）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个叶子节点，每个叶子带权，带权路径长度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最小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的二叉树为最优编码树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20"/>
              <p:cNvSpPr txBox="1">
                <a:spLocks noChangeArrowheads="1"/>
              </p:cNvSpPr>
              <p:nvPr/>
            </p:nvSpPr>
            <p:spPr bwMode="auto">
              <a:xfrm>
                <a:off x="162273" y="2594228"/>
                <a:ext cx="8946231" cy="415498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800" b="1" dirty="0">
                    <a:latin typeface="微软雅黑" panose="020B0503020204020204" charset="-122"/>
                    <a:ea typeface="微软雅黑" panose="020B0503020204020204" charset="-122"/>
                  </a:rPr>
                  <a:t>最优编码树的构造方法</a:t>
                </a:r>
                <a:endParaRPr lang="en-US" altLang="zh-CN" sz="28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+mj-lt"/>
                  <a:buAutoNum type="arabicPeriod"/>
                  <a:defRPr/>
                </a:pP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给定的</a:t>
                </a:r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n</a:t>
                </a: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个权值</a:t>
                </a:r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,….,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}</a:t>
                </a: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构成森林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𝑭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={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}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，其中每棵二叉树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中只有一个带权为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的根节点，左右子树均为空</a:t>
                </a:r>
                <a:endParaRPr lang="en-US" altLang="zh-CN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+mj-lt"/>
                  <a:buAutoNum type="arabicPeriod"/>
                  <a:defRPr/>
                </a:pP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𝑭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中选取两棵根节点的权值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最小</a:t>
                </a: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的树作为左右子树构造一个新的二叉树，且置新的二叉树的根节点的权值为左右子树上根节点的权值之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+mj-lt"/>
                  <a:buAutoNum type="arabicPeriod"/>
                  <a:defRPr/>
                </a:pP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𝑭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中删除这两棵树，同时将新得到的二叉树加入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𝑭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中</a:t>
                </a:r>
                <a:endParaRPr lang="en-US" altLang="zh-CN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+mj-lt"/>
                  <a:buAutoNum type="arabicPeriod"/>
                  <a:defRPr/>
                </a:pP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重复</a:t>
                </a:r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步骤，直到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𝑭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中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仅含一棵树</a:t>
                </a: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为止，这棵树即为最优编码树</a:t>
                </a:r>
                <a:endParaRPr lang="en-US" altLang="zh-CN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2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2273" y="2594228"/>
                <a:ext cx="8946231" cy="4154984"/>
              </a:xfrm>
              <a:prstGeom prst="rect">
                <a:avLst/>
              </a:prstGeom>
              <a:blipFill rotWithShape="1">
                <a:blip r:embed="rId1"/>
                <a:stretch>
                  <a:fillRect l="-4" t="-6" r="-1284" b="1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157"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优先级队列应用：哈夫曼树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回顾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TextBox 20"/>
          <p:cNvSpPr txBox="1">
            <a:spLocks noChangeArrowheads="1"/>
          </p:cNvSpPr>
          <p:nvPr/>
        </p:nvSpPr>
        <p:spPr bwMode="auto">
          <a:xfrm>
            <a:off x="162273" y="1190708"/>
            <a:ext cx="8802215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最优编码树实现示例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1907704" y="2132856"/>
            <a:ext cx="504056" cy="505976"/>
          </a:xfrm>
          <a:prstGeom prst="ellipse">
            <a:avLst/>
          </a:prstGeom>
          <a:solidFill>
            <a:srgbClr val="FFCC00">
              <a:alpha val="47000"/>
            </a:srgb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3064408" y="2132856"/>
            <a:ext cx="504056" cy="505976"/>
          </a:xfrm>
          <a:prstGeom prst="ellipse">
            <a:avLst/>
          </a:prstGeom>
          <a:solidFill>
            <a:srgbClr val="FFCC00">
              <a:alpha val="47000"/>
            </a:srgb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E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486057" y="2132856"/>
            <a:ext cx="504056" cy="505976"/>
          </a:xfrm>
          <a:prstGeom prst="ellipse">
            <a:avLst/>
          </a:prstGeom>
          <a:solidFill>
            <a:srgbClr val="FFCC00">
              <a:alpha val="47000"/>
            </a:srgb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329351" y="2132856"/>
            <a:ext cx="504056" cy="505976"/>
          </a:xfrm>
          <a:prstGeom prst="ellipse">
            <a:avLst/>
          </a:prstGeom>
          <a:solidFill>
            <a:srgbClr val="FFCC00">
              <a:alpha val="47000"/>
            </a:srgb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50998" y="2132856"/>
            <a:ext cx="504056" cy="505976"/>
          </a:xfrm>
          <a:prstGeom prst="ellipse">
            <a:avLst/>
          </a:prstGeom>
          <a:solidFill>
            <a:srgbClr val="FFCC00">
              <a:alpha val="47000"/>
            </a:srgb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657009" y="1772816"/>
            <a:ext cx="588623" cy="369332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rPr>
              <a:t>0.05</a:t>
            </a:r>
            <a:endParaRPr kumimoji="1" lang="en-US" altLang="zh-CN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38"/>
          <p:cNvSpPr txBox="1">
            <a:spLocks noChangeArrowheads="1"/>
          </p:cNvSpPr>
          <p:nvPr/>
        </p:nvSpPr>
        <p:spPr bwMode="auto">
          <a:xfrm>
            <a:off x="1256297" y="1772816"/>
            <a:ext cx="588624" cy="369332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rPr>
              <a:t>0.10</a:t>
            </a:r>
            <a:endParaRPr kumimoji="1" lang="en-US" altLang="zh-CN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38"/>
          <p:cNvSpPr txBox="1">
            <a:spLocks noChangeArrowheads="1"/>
          </p:cNvSpPr>
          <p:nvPr/>
        </p:nvSpPr>
        <p:spPr bwMode="auto">
          <a:xfrm>
            <a:off x="1855586" y="1772816"/>
            <a:ext cx="588624" cy="369332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rPr>
              <a:t>0.15</a:t>
            </a:r>
            <a:endParaRPr kumimoji="1" lang="en-US" altLang="zh-CN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2454875" y="1772816"/>
            <a:ext cx="588624" cy="369332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rPr>
              <a:t>0.35</a:t>
            </a:r>
            <a:endParaRPr kumimoji="1" lang="en-US" altLang="zh-CN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3054163" y="1772816"/>
            <a:ext cx="588624" cy="369332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rPr>
              <a:t>0.35</a:t>
            </a:r>
            <a:endParaRPr kumimoji="1" lang="en-US" altLang="zh-CN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3616701" y="1188281"/>
            <a:ext cx="4052853" cy="1520639"/>
            <a:chOff x="3616701" y="1188281"/>
            <a:chExt cx="4052853" cy="1520639"/>
          </a:xfrm>
        </p:grpSpPr>
        <p:grpSp>
          <p:nvGrpSpPr>
            <p:cNvPr id="3" name="组合 2"/>
            <p:cNvGrpSpPr/>
            <p:nvPr/>
          </p:nvGrpSpPr>
          <p:grpSpPr>
            <a:xfrm>
              <a:off x="4843537" y="1188281"/>
              <a:ext cx="2826017" cy="1520639"/>
              <a:chOff x="4843537" y="1199882"/>
              <a:chExt cx="2826017" cy="1520639"/>
            </a:xfrm>
          </p:grpSpPr>
          <p:sp>
            <p:nvSpPr>
              <p:cNvPr id="27" name="椭圆 26"/>
              <p:cNvSpPr/>
              <p:nvPr/>
            </p:nvSpPr>
            <p:spPr bwMode="auto">
              <a:xfrm>
                <a:off x="5934471" y="1559922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C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 bwMode="auto">
              <a:xfrm>
                <a:off x="7091175" y="1559922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E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 bwMode="auto">
              <a:xfrm>
                <a:off x="6512824" y="1559922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D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 bwMode="auto">
              <a:xfrm>
                <a:off x="5356118" y="1559922"/>
                <a:ext cx="504056" cy="505976"/>
              </a:xfrm>
              <a:prstGeom prst="ellipse">
                <a:avLst/>
              </a:prstGeom>
              <a:solidFill>
                <a:srgbClr val="99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F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 Box 38"/>
              <p:cNvSpPr txBox="1">
                <a:spLocks noChangeArrowheads="1"/>
              </p:cNvSpPr>
              <p:nvPr/>
            </p:nvSpPr>
            <p:spPr bwMode="auto">
              <a:xfrm>
                <a:off x="5283064" y="1199882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0.15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" name="Text Box 38"/>
              <p:cNvSpPr txBox="1">
                <a:spLocks noChangeArrowheads="1"/>
              </p:cNvSpPr>
              <p:nvPr/>
            </p:nvSpPr>
            <p:spPr bwMode="auto">
              <a:xfrm>
                <a:off x="5882353" y="1199882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0.15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Text Box 38"/>
              <p:cNvSpPr txBox="1">
                <a:spLocks noChangeArrowheads="1"/>
              </p:cNvSpPr>
              <p:nvPr/>
            </p:nvSpPr>
            <p:spPr bwMode="auto">
              <a:xfrm>
                <a:off x="6481642" y="1199882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0.35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" name="Text Box 38"/>
              <p:cNvSpPr txBox="1">
                <a:spLocks noChangeArrowheads="1"/>
              </p:cNvSpPr>
              <p:nvPr/>
            </p:nvSpPr>
            <p:spPr bwMode="auto">
              <a:xfrm>
                <a:off x="7080930" y="1199882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0.35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 bwMode="auto">
              <a:xfrm>
                <a:off x="5918863" y="2214545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" name="直接箭头连接符 35"/>
              <p:cNvCxnSpPr/>
              <p:nvPr/>
            </p:nvCxnSpPr>
            <p:spPr bwMode="auto">
              <a:xfrm flipH="1" flipV="1">
                <a:off x="5812201" y="1983980"/>
                <a:ext cx="200181" cy="268293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37" name="椭圆 36"/>
              <p:cNvSpPr/>
              <p:nvPr/>
            </p:nvSpPr>
            <p:spPr bwMode="auto">
              <a:xfrm>
                <a:off x="4843537" y="2214545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A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直接箭头连接符 37"/>
              <p:cNvCxnSpPr/>
              <p:nvPr/>
            </p:nvCxnSpPr>
            <p:spPr bwMode="auto">
              <a:xfrm flipV="1">
                <a:off x="5259462" y="2006808"/>
                <a:ext cx="195772" cy="262917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</p:grpSp>
        <p:sp>
          <p:nvSpPr>
            <p:cNvPr id="90" name="右箭头 89"/>
            <p:cNvSpPr/>
            <p:nvPr/>
          </p:nvSpPr>
          <p:spPr bwMode="auto">
            <a:xfrm>
              <a:off x="3976927" y="2244979"/>
              <a:ext cx="664600" cy="403748"/>
            </a:xfrm>
            <a:prstGeom prst="rightArrow">
              <a:avLst>
                <a:gd name="adj1" fmla="val 50000"/>
                <a:gd name="adj2" fmla="val 69387"/>
              </a:avLst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91" name="TextBox 20"/>
            <p:cNvSpPr txBox="1">
              <a:spLocks noChangeArrowheads="1"/>
            </p:cNvSpPr>
            <p:nvPr/>
          </p:nvSpPr>
          <p:spPr bwMode="auto">
            <a:xfrm>
              <a:off x="3616701" y="1382134"/>
              <a:ext cx="1352474" cy="7848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合并</a:t>
              </a:r>
              <a:endPara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A,B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得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F</a:t>
              </a:r>
              <a:endPara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395744" y="2142148"/>
            <a:ext cx="2748872" cy="2621966"/>
            <a:chOff x="6366523" y="2354569"/>
            <a:chExt cx="2748872" cy="2621966"/>
          </a:xfrm>
        </p:grpSpPr>
        <p:grpSp>
          <p:nvGrpSpPr>
            <p:cNvPr id="4" name="组合 3"/>
            <p:cNvGrpSpPr/>
            <p:nvPr/>
          </p:nvGrpSpPr>
          <p:grpSpPr>
            <a:xfrm>
              <a:off x="6366523" y="2784889"/>
              <a:ext cx="2748872" cy="2191646"/>
              <a:chOff x="6366523" y="2784889"/>
              <a:chExt cx="2748872" cy="2191646"/>
            </a:xfrm>
          </p:grpSpPr>
          <p:sp>
            <p:nvSpPr>
              <p:cNvPr id="39" name="椭圆 38"/>
              <p:cNvSpPr/>
              <p:nvPr/>
            </p:nvSpPr>
            <p:spPr bwMode="auto">
              <a:xfrm>
                <a:off x="7380312" y="3144929"/>
                <a:ext cx="504056" cy="505976"/>
              </a:xfrm>
              <a:prstGeom prst="ellipse">
                <a:avLst/>
              </a:prstGeom>
              <a:solidFill>
                <a:srgbClr val="99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G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 bwMode="auto">
              <a:xfrm>
                <a:off x="8537016" y="3144929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E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 bwMode="auto">
              <a:xfrm>
                <a:off x="7958665" y="3144929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D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 bwMode="auto">
              <a:xfrm>
                <a:off x="6879104" y="3815936"/>
                <a:ext cx="504056" cy="505976"/>
              </a:xfrm>
              <a:prstGeom prst="ellipse">
                <a:avLst/>
              </a:prstGeom>
              <a:solidFill>
                <a:srgbClr val="99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F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 Box 38"/>
              <p:cNvSpPr txBox="1">
                <a:spLocks noChangeArrowheads="1"/>
              </p:cNvSpPr>
              <p:nvPr/>
            </p:nvSpPr>
            <p:spPr bwMode="auto">
              <a:xfrm>
                <a:off x="7328195" y="2784889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0.30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Text Box 38"/>
              <p:cNvSpPr txBox="1">
                <a:spLocks noChangeArrowheads="1"/>
              </p:cNvSpPr>
              <p:nvPr/>
            </p:nvSpPr>
            <p:spPr bwMode="auto">
              <a:xfrm>
                <a:off x="7927483" y="2784889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0.35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Text Box 38"/>
              <p:cNvSpPr txBox="1">
                <a:spLocks noChangeArrowheads="1"/>
              </p:cNvSpPr>
              <p:nvPr/>
            </p:nvSpPr>
            <p:spPr bwMode="auto">
              <a:xfrm>
                <a:off x="8526771" y="2784889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0.35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 bwMode="auto">
              <a:xfrm>
                <a:off x="7441849" y="4470559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接箭头连接符 47"/>
              <p:cNvCxnSpPr/>
              <p:nvPr/>
            </p:nvCxnSpPr>
            <p:spPr bwMode="auto">
              <a:xfrm flipH="1" flipV="1">
                <a:off x="7335187" y="4239994"/>
                <a:ext cx="200181" cy="268293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49" name="椭圆 48"/>
              <p:cNvSpPr/>
              <p:nvPr/>
            </p:nvSpPr>
            <p:spPr bwMode="auto">
              <a:xfrm>
                <a:off x="6366523" y="4470559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A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直接箭头连接符 49"/>
              <p:cNvCxnSpPr/>
              <p:nvPr/>
            </p:nvCxnSpPr>
            <p:spPr bwMode="auto">
              <a:xfrm flipV="1">
                <a:off x="6782448" y="4262822"/>
                <a:ext cx="195772" cy="262917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51" name="椭圆 50"/>
              <p:cNvSpPr/>
              <p:nvPr/>
            </p:nvSpPr>
            <p:spPr bwMode="auto">
              <a:xfrm>
                <a:off x="7884368" y="3841717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C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3" name="直接箭头连接符 52"/>
              <p:cNvCxnSpPr/>
              <p:nvPr/>
            </p:nvCxnSpPr>
            <p:spPr bwMode="auto">
              <a:xfrm flipH="1" flipV="1">
                <a:off x="7818518" y="3572240"/>
                <a:ext cx="200181" cy="268293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cxnSp>
            <p:nvCxnSpPr>
              <p:cNvPr id="54" name="直接箭头连接符 53"/>
              <p:cNvCxnSpPr/>
              <p:nvPr/>
            </p:nvCxnSpPr>
            <p:spPr bwMode="auto">
              <a:xfrm flipV="1">
                <a:off x="7265779" y="3595068"/>
                <a:ext cx="195772" cy="262917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</p:grpSp>
        <p:sp>
          <p:nvSpPr>
            <p:cNvPr id="89" name="右箭头 88"/>
            <p:cNvSpPr/>
            <p:nvPr/>
          </p:nvSpPr>
          <p:spPr bwMode="auto">
            <a:xfrm rot="3032446">
              <a:off x="6531740" y="2740478"/>
              <a:ext cx="664600" cy="403748"/>
            </a:xfrm>
            <a:prstGeom prst="rightArrow">
              <a:avLst>
                <a:gd name="adj1" fmla="val 50000"/>
                <a:gd name="adj2" fmla="val 69387"/>
              </a:avLst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92" name="TextBox 20"/>
            <p:cNvSpPr txBox="1">
              <a:spLocks noChangeArrowheads="1"/>
            </p:cNvSpPr>
            <p:nvPr/>
          </p:nvSpPr>
          <p:spPr bwMode="auto">
            <a:xfrm>
              <a:off x="6579967" y="2354569"/>
              <a:ext cx="2179174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合并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F,C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得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G</a:t>
              </a:r>
              <a:endPara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3262775" y="3382647"/>
            <a:ext cx="4283007" cy="2887968"/>
            <a:chOff x="3161050" y="3687512"/>
            <a:chExt cx="4283007" cy="2887968"/>
          </a:xfrm>
        </p:grpSpPr>
        <p:grpSp>
          <p:nvGrpSpPr>
            <p:cNvPr id="102" name="组合 101"/>
            <p:cNvGrpSpPr/>
            <p:nvPr/>
          </p:nvGrpSpPr>
          <p:grpSpPr>
            <a:xfrm>
              <a:off x="3161050" y="3687512"/>
              <a:ext cx="2705757" cy="2887968"/>
              <a:chOff x="3161050" y="3687512"/>
              <a:chExt cx="2705757" cy="2887968"/>
            </a:xfrm>
          </p:grpSpPr>
          <p:sp>
            <p:nvSpPr>
              <p:cNvPr id="55" name="椭圆 54"/>
              <p:cNvSpPr/>
              <p:nvPr/>
            </p:nvSpPr>
            <p:spPr bwMode="auto">
              <a:xfrm>
                <a:off x="4174839" y="4743874"/>
                <a:ext cx="504056" cy="505976"/>
              </a:xfrm>
              <a:prstGeom prst="ellipse">
                <a:avLst/>
              </a:prstGeom>
              <a:solidFill>
                <a:srgbClr val="99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G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 bwMode="auto">
              <a:xfrm>
                <a:off x="5323583" y="4056195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E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 bwMode="auto">
              <a:xfrm>
                <a:off x="4670304" y="4094705"/>
                <a:ext cx="504056" cy="505976"/>
              </a:xfrm>
              <a:prstGeom prst="ellipse">
                <a:avLst/>
              </a:prstGeom>
              <a:solidFill>
                <a:srgbClr val="99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H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 bwMode="auto">
              <a:xfrm>
                <a:off x="3673631" y="5414881"/>
                <a:ext cx="504056" cy="505976"/>
              </a:xfrm>
              <a:prstGeom prst="ellipse">
                <a:avLst/>
              </a:prstGeom>
              <a:solidFill>
                <a:srgbClr val="99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F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 Box 38"/>
              <p:cNvSpPr txBox="1">
                <a:spLocks noChangeArrowheads="1"/>
              </p:cNvSpPr>
              <p:nvPr/>
            </p:nvSpPr>
            <p:spPr bwMode="auto">
              <a:xfrm>
                <a:off x="4678895" y="3687512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0.65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" name="Text Box 38"/>
              <p:cNvSpPr txBox="1">
                <a:spLocks noChangeArrowheads="1"/>
              </p:cNvSpPr>
              <p:nvPr/>
            </p:nvSpPr>
            <p:spPr bwMode="auto">
              <a:xfrm>
                <a:off x="5278183" y="3687512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0.35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 bwMode="auto">
              <a:xfrm>
                <a:off x="4236376" y="6069504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3" name="直接箭头连接符 62"/>
              <p:cNvCxnSpPr/>
              <p:nvPr/>
            </p:nvCxnSpPr>
            <p:spPr bwMode="auto">
              <a:xfrm flipH="1" flipV="1">
                <a:off x="4129714" y="5838939"/>
                <a:ext cx="200181" cy="268293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64" name="椭圆 63"/>
              <p:cNvSpPr/>
              <p:nvPr/>
            </p:nvSpPr>
            <p:spPr bwMode="auto">
              <a:xfrm>
                <a:off x="3161050" y="6069504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A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5" name="直接箭头连接符 64"/>
              <p:cNvCxnSpPr/>
              <p:nvPr/>
            </p:nvCxnSpPr>
            <p:spPr bwMode="auto">
              <a:xfrm flipV="1">
                <a:off x="3576975" y="5861767"/>
                <a:ext cx="195772" cy="262917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66" name="椭圆 65"/>
              <p:cNvSpPr/>
              <p:nvPr/>
            </p:nvSpPr>
            <p:spPr bwMode="auto">
              <a:xfrm>
                <a:off x="4678895" y="5440662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C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7" name="直接箭头连接符 66"/>
              <p:cNvCxnSpPr/>
              <p:nvPr/>
            </p:nvCxnSpPr>
            <p:spPr bwMode="auto">
              <a:xfrm flipH="1" flipV="1">
                <a:off x="4613045" y="5171185"/>
                <a:ext cx="200181" cy="268293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cxnSp>
            <p:nvCxnSpPr>
              <p:cNvPr id="68" name="直接箭头连接符 67"/>
              <p:cNvCxnSpPr/>
              <p:nvPr/>
            </p:nvCxnSpPr>
            <p:spPr bwMode="auto">
              <a:xfrm flipV="1">
                <a:off x="4060306" y="5194013"/>
                <a:ext cx="195772" cy="262917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69" name="椭圆 68"/>
              <p:cNvSpPr/>
              <p:nvPr/>
            </p:nvSpPr>
            <p:spPr bwMode="auto">
              <a:xfrm>
                <a:off x="5217379" y="4765712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D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0" name="直接箭头连接符 69"/>
              <p:cNvCxnSpPr/>
              <p:nvPr/>
            </p:nvCxnSpPr>
            <p:spPr bwMode="auto">
              <a:xfrm flipH="1" flipV="1">
                <a:off x="5123402" y="4529795"/>
                <a:ext cx="200181" cy="268293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cxnSp>
            <p:nvCxnSpPr>
              <p:cNvPr id="71" name="直接箭头连接符 70"/>
              <p:cNvCxnSpPr/>
              <p:nvPr/>
            </p:nvCxnSpPr>
            <p:spPr bwMode="auto">
              <a:xfrm flipV="1">
                <a:off x="4570663" y="4552623"/>
                <a:ext cx="195772" cy="262917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</p:grpSp>
        <p:sp>
          <p:nvSpPr>
            <p:cNvPr id="93" name="右箭头 92"/>
            <p:cNvSpPr/>
            <p:nvPr/>
          </p:nvSpPr>
          <p:spPr bwMode="auto">
            <a:xfrm rot="10800000">
              <a:off x="5778591" y="5113990"/>
              <a:ext cx="664600" cy="403748"/>
            </a:xfrm>
            <a:prstGeom prst="rightArrow">
              <a:avLst>
                <a:gd name="adj1" fmla="val 50000"/>
                <a:gd name="adj2" fmla="val 69387"/>
              </a:avLst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94" name="TextBox 20"/>
            <p:cNvSpPr txBox="1">
              <a:spLocks noChangeArrowheads="1"/>
            </p:cNvSpPr>
            <p:nvPr/>
          </p:nvSpPr>
          <p:spPr bwMode="auto">
            <a:xfrm>
              <a:off x="5264883" y="5530957"/>
              <a:ext cx="2179174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合并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G,D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得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H</a:t>
              </a:r>
              <a:endPara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157921" y="2877404"/>
            <a:ext cx="3785007" cy="3507591"/>
            <a:chOff x="33489" y="2924944"/>
            <a:chExt cx="3785007" cy="3507591"/>
          </a:xfrm>
        </p:grpSpPr>
        <p:sp>
          <p:nvSpPr>
            <p:cNvPr id="95" name="右箭头 94"/>
            <p:cNvSpPr/>
            <p:nvPr/>
          </p:nvSpPr>
          <p:spPr bwMode="auto">
            <a:xfrm rot="10800000">
              <a:off x="3071506" y="4510744"/>
              <a:ext cx="664600" cy="403748"/>
            </a:xfrm>
            <a:prstGeom prst="rightArrow">
              <a:avLst>
                <a:gd name="adj1" fmla="val 50000"/>
                <a:gd name="adj2" fmla="val 69387"/>
              </a:avLst>
            </a:prstGeom>
            <a:solidFill>
              <a:srgbClr val="C00000"/>
            </a:solidFill>
            <a:ln w="3175" algn="ctr">
              <a:noFill/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96" name="TextBox 20"/>
            <p:cNvSpPr txBox="1">
              <a:spLocks noChangeArrowheads="1"/>
            </p:cNvSpPr>
            <p:nvPr/>
          </p:nvSpPr>
          <p:spPr bwMode="auto">
            <a:xfrm>
              <a:off x="2494175" y="5010999"/>
              <a:ext cx="1324321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合并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H,E</a:t>
              </a:r>
              <a:endPara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33489" y="2924944"/>
              <a:ext cx="3170359" cy="3507591"/>
              <a:chOff x="33489" y="2924944"/>
              <a:chExt cx="3170359" cy="3507591"/>
            </a:xfrm>
          </p:grpSpPr>
          <p:sp>
            <p:nvSpPr>
              <p:cNvPr id="72" name="椭圆 71"/>
              <p:cNvSpPr/>
              <p:nvPr/>
            </p:nvSpPr>
            <p:spPr bwMode="auto">
              <a:xfrm>
                <a:off x="1112006" y="4246612"/>
                <a:ext cx="504056" cy="505976"/>
              </a:xfrm>
              <a:prstGeom prst="ellipse">
                <a:avLst/>
              </a:prstGeom>
              <a:solidFill>
                <a:srgbClr val="99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 bwMode="auto">
              <a:xfrm>
                <a:off x="2670297" y="3561754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E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 bwMode="auto">
              <a:xfrm>
                <a:off x="1607471" y="3597443"/>
                <a:ext cx="504056" cy="505976"/>
              </a:xfrm>
              <a:prstGeom prst="ellipse">
                <a:avLst/>
              </a:prstGeom>
              <a:solidFill>
                <a:srgbClr val="99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 bwMode="auto">
              <a:xfrm>
                <a:off x="610798" y="4934536"/>
                <a:ext cx="504056" cy="505976"/>
              </a:xfrm>
              <a:prstGeom prst="ellipse">
                <a:avLst/>
              </a:prstGeom>
              <a:solidFill>
                <a:srgbClr val="99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 bwMode="auto">
              <a:xfrm>
                <a:off x="1173543" y="5589159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7" name="直接箭头连接符 76"/>
              <p:cNvCxnSpPr/>
              <p:nvPr/>
            </p:nvCxnSpPr>
            <p:spPr bwMode="auto">
              <a:xfrm flipH="1" flipV="1">
                <a:off x="1066881" y="5358594"/>
                <a:ext cx="200181" cy="268293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78" name="椭圆 77"/>
              <p:cNvSpPr/>
              <p:nvPr/>
            </p:nvSpPr>
            <p:spPr bwMode="auto">
              <a:xfrm>
                <a:off x="98217" y="5589159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A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9" name="直接箭头连接符 78"/>
              <p:cNvCxnSpPr/>
              <p:nvPr/>
            </p:nvCxnSpPr>
            <p:spPr bwMode="auto">
              <a:xfrm flipV="1">
                <a:off x="514142" y="5381422"/>
                <a:ext cx="195772" cy="262917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80" name="椭圆 79"/>
              <p:cNvSpPr/>
              <p:nvPr/>
            </p:nvSpPr>
            <p:spPr bwMode="auto">
              <a:xfrm>
                <a:off x="1616062" y="4960317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C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1" name="直接箭头连接符 80"/>
              <p:cNvCxnSpPr/>
              <p:nvPr/>
            </p:nvCxnSpPr>
            <p:spPr bwMode="auto">
              <a:xfrm flipH="1" flipV="1">
                <a:off x="1550212" y="4690840"/>
                <a:ext cx="200181" cy="268293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cxnSp>
            <p:nvCxnSpPr>
              <p:cNvPr id="82" name="直接箭头连接符 81"/>
              <p:cNvCxnSpPr/>
              <p:nvPr/>
            </p:nvCxnSpPr>
            <p:spPr bwMode="auto">
              <a:xfrm flipV="1">
                <a:off x="997473" y="4713668"/>
                <a:ext cx="195772" cy="262917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83" name="椭圆 82"/>
              <p:cNvSpPr/>
              <p:nvPr/>
            </p:nvSpPr>
            <p:spPr bwMode="auto">
              <a:xfrm>
                <a:off x="2154546" y="4268450"/>
                <a:ext cx="504056" cy="505976"/>
              </a:xfrm>
              <a:prstGeom prst="ellipse">
                <a:avLst/>
              </a:prstGeom>
              <a:solidFill>
                <a:srgbClr val="FF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D</a:t>
                </a:r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4" name="直接箭头连接符 83"/>
              <p:cNvCxnSpPr/>
              <p:nvPr/>
            </p:nvCxnSpPr>
            <p:spPr bwMode="auto">
              <a:xfrm flipH="1" flipV="1">
                <a:off x="2060569" y="4032533"/>
                <a:ext cx="200181" cy="268293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cxnSp>
            <p:nvCxnSpPr>
              <p:cNvPr id="85" name="直接箭头连接符 84"/>
              <p:cNvCxnSpPr/>
              <p:nvPr/>
            </p:nvCxnSpPr>
            <p:spPr bwMode="auto">
              <a:xfrm flipV="1">
                <a:off x="1507830" y="4055361"/>
                <a:ext cx="195772" cy="262917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86" name="椭圆 85"/>
              <p:cNvSpPr/>
              <p:nvPr/>
            </p:nvSpPr>
            <p:spPr bwMode="auto">
              <a:xfrm>
                <a:off x="2111527" y="2924944"/>
                <a:ext cx="504056" cy="505976"/>
              </a:xfrm>
              <a:prstGeom prst="ellipse">
                <a:avLst/>
              </a:prstGeom>
              <a:solidFill>
                <a:srgbClr val="99CC00">
                  <a:alpha val="47000"/>
                </a:srgbClr>
              </a:solidFill>
              <a:ln w="12700" algn="ctr">
                <a:solidFill>
                  <a:schemeClr val="tx1"/>
                </a:solidFill>
                <a:miter lim="800000"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直接箭头连接符 86"/>
              <p:cNvCxnSpPr/>
              <p:nvPr/>
            </p:nvCxnSpPr>
            <p:spPr bwMode="auto">
              <a:xfrm flipH="1" flipV="1">
                <a:off x="2564625" y="3360034"/>
                <a:ext cx="200181" cy="268293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cxnSp>
            <p:nvCxnSpPr>
              <p:cNvPr id="88" name="直接箭头连接符 87"/>
              <p:cNvCxnSpPr/>
              <p:nvPr/>
            </p:nvCxnSpPr>
            <p:spPr bwMode="auto">
              <a:xfrm flipV="1">
                <a:off x="2011886" y="3382862"/>
                <a:ext cx="195772" cy="262917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97" name="Text Box 38"/>
              <p:cNvSpPr txBox="1">
                <a:spLocks noChangeArrowheads="1"/>
              </p:cNvSpPr>
              <p:nvPr/>
            </p:nvSpPr>
            <p:spPr bwMode="auto">
              <a:xfrm>
                <a:off x="33489" y="6063203"/>
                <a:ext cx="588623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0.05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" name="Text Box 38"/>
              <p:cNvSpPr txBox="1">
                <a:spLocks noChangeArrowheads="1"/>
              </p:cNvSpPr>
              <p:nvPr/>
            </p:nvSpPr>
            <p:spPr bwMode="auto">
              <a:xfrm>
                <a:off x="1114978" y="6063203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0.10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9" name="Text Box 38"/>
              <p:cNvSpPr txBox="1">
                <a:spLocks noChangeArrowheads="1"/>
              </p:cNvSpPr>
              <p:nvPr/>
            </p:nvSpPr>
            <p:spPr bwMode="auto">
              <a:xfrm>
                <a:off x="1557787" y="5417041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0.15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" name="Text Box 38"/>
              <p:cNvSpPr txBox="1">
                <a:spLocks noChangeArrowheads="1"/>
              </p:cNvSpPr>
              <p:nvPr/>
            </p:nvSpPr>
            <p:spPr bwMode="auto">
              <a:xfrm>
                <a:off x="2081673" y="4723600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0.35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" name="Text Box 38"/>
              <p:cNvSpPr txBox="1">
                <a:spLocks noChangeArrowheads="1"/>
              </p:cNvSpPr>
              <p:nvPr/>
            </p:nvSpPr>
            <p:spPr bwMode="auto">
              <a:xfrm>
                <a:off x="2615224" y="4010272"/>
                <a:ext cx="588624" cy="36933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0.35</a:t>
                </a:r>
                <a:endPara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20"/>
              <p:cNvSpPr txBox="1">
                <a:spLocks noChangeArrowheads="1"/>
              </p:cNvSpPr>
              <p:nvPr/>
            </p:nvSpPr>
            <p:spPr bwMode="auto">
              <a:xfrm>
                <a:off x="28668" y="6365898"/>
                <a:ext cx="9069424" cy="4603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indent="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None/>
                  <a:defRPr/>
                </a:pP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最优编码树：</a:t>
                </a:r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4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0.05+4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0.1+3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0.15+2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0.35+1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0.35=2.1</a:t>
                </a:r>
                <a:endParaRPr lang="en-US" altLang="zh-CN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09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68" y="6365898"/>
                <a:ext cx="9069424" cy="460375"/>
              </a:xfrm>
              <a:prstGeom prst="rect">
                <a:avLst/>
              </a:prstGeom>
              <a:blipFill rotWithShape="1">
                <a:blip r:embed="rId1"/>
                <a:stretch>
                  <a:fillRect l="-1" t="-5" r="5" b="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157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优先级队列的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07505" y="1149132"/>
            <a:ext cx="8568952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问题实例与解答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95536" y="1720748"/>
            <a:ext cx="8136904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一位老木匠遇到了一件非常棘手的问题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他需要将一根非常长的木棒切成N段。每段的长度分别为 L</a:t>
            </a:r>
            <a:r>
              <a:rPr kumimoji="0" lang="zh-CN" altLang="zh-CN" sz="2000" b="1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,L</a:t>
            </a:r>
            <a:r>
              <a:rPr lang="zh-CN" altLang="zh-CN" sz="2000" b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,…,L</a:t>
            </a:r>
            <a:r>
              <a:rPr lang="zh-CN" altLang="zh-CN" sz="2000" b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（1≤L</a:t>
            </a:r>
            <a:r>
              <a:rPr lang="zh-CN" altLang="zh-CN" sz="2000" b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,L</a:t>
            </a:r>
            <a:r>
              <a:rPr lang="zh-CN" altLang="zh-CN" sz="2000" b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,…,L</a:t>
            </a:r>
            <a:r>
              <a:rPr lang="zh-CN" altLang="zh-CN" sz="2000" b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≤1000 ，且均为整数）个长度单位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∑L</a:t>
            </a:r>
            <a:r>
              <a:rPr lang="zh-CN" altLang="zh-CN" sz="2000" b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(i=1,2,…,N) 恰好就是原木棒的长度。我们认为切割时仅在整数点处切且没有木材损失。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木匠发现，每一次切割花费的体力与该木棒的长度成正比，不妨设切割长度为1的木棒花费1单位体力。例如，若 N=3，L</a:t>
            </a:r>
            <a:r>
              <a:rPr lang="zh-CN" altLang="zh-CN" sz="2000" b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=3,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zh-CN" altLang="zh-CN" sz="2000" b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=4,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zh-CN" altLang="zh-CN" sz="2000" b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=5，则木棒原长为12，木匠可以有多种切法，如：先将12切成3+9，花费12体力，再将9切成4+5，花费9体力，一共花费21体力；还可以先将12切成4+8，花费12体力，再将8切成3+5，花费8体力，一共花费20体力。显然，后者比前者更省体力。 　　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那么，木匠至少要花费多少体力才能完成切割任务呢？ 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536" y="5877272"/>
            <a:ext cx="8496944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加权路径长度和最小问题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内部节点的数据之和，小的数先加一起。</a:t>
            </a:r>
            <a:endParaRPr lang="zh-CN" altLang="en-US" sz="24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优先级队列的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07504" y="1124744"/>
            <a:ext cx="8568952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问题实例与解答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512" y="1684275"/>
            <a:ext cx="86409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cmp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bool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operator ()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&amp;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&amp;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return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main(){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priority_queue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&gt;,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cmp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s;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n;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key;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while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cin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&gt;&gt;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n){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nn-NO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for</a:t>
            </a:r>
            <a:r>
              <a:rPr lang="nn-NO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nn-NO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nn-NO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 = 0; i&lt;n; i++)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"%d"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&amp;key);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s.push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(key);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sum = 0;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while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(n &gt;= 2){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a =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s.top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s.pop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b =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s.top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s.pop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s.push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(a + b);   sum += a + b;   n--;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cout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&lt;&lt;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sum 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&lt;&lt;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endl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868144" y="1916832"/>
            <a:ext cx="3076136" cy="3507591"/>
            <a:chOff x="98217" y="2924944"/>
            <a:chExt cx="3076136" cy="3507591"/>
          </a:xfrm>
        </p:grpSpPr>
        <p:sp>
          <p:nvSpPr>
            <p:cNvPr id="10" name="椭圆 9"/>
            <p:cNvSpPr/>
            <p:nvPr/>
          </p:nvSpPr>
          <p:spPr bwMode="auto">
            <a:xfrm>
              <a:off x="1112006" y="4246612"/>
              <a:ext cx="504056" cy="505976"/>
            </a:xfrm>
            <a:prstGeom prst="ellipse">
              <a:avLst/>
            </a:prstGeom>
            <a:solidFill>
              <a:srgbClr val="99CC00">
                <a:alpha val="4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2670297" y="3561754"/>
              <a:ext cx="504056" cy="505976"/>
            </a:xfrm>
            <a:prstGeom prst="ellipse">
              <a:avLst/>
            </a:prstGeom>
            <a:solidFill>
              <a:srgbClr val="FFCC00">
                <a:alpha val="4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E</a:t>
              </a:r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1607471" y="3597443"/>
              <a:ext cx="504056" cy="505976"/>
            </a:xfrm>
            <a:prstGeom prst="ellipse">
              <a:avLst/>
            </a:prstGeom>
            <a:solidFill>
              <a:srgbClr val="99CC00">
                <a:alpha val="4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610798" y="4934536"/>
              <a:ext cx="504056" cy="505976"/>
            </a:xfrm>
            <a:prstGeom prst="ellipse">
              <a:avLst/>
            </a:prstGeom>
            <a:solidFill>
              <a:srgbClr val="99CC00">
                <a:alpha val="4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1173543" y="5589159"/>
              <a:ext cx="504056" cy="505976"/>
            </a:xfrm>
            <a:prstGeom prst="ellipse">
              <a:avLst/>
            </a:prstGeom>
            <a:solidFill>
              <a:srgbClr val="FFCC00">
                <a:alpha val="4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 flipH="1" flipV="1">
              <a:off x="1066881" y="5358594"/>
              <a:ext cx="200181" cy="268293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sp>
          <p:nvSpPr>
            <p:cNvPr id="16" name="椭圆 15"/>
            <p:cNvSpPr/>
            <p:nvPr/>
          </p:nvSpPr>
          <p:spPr bwMode="auto">
            <a:xfrm>
              <a:off x="98217" y="5589159"/>
              <a:ext cx="504056" cy="505976"/>
            </a:xfrm>
            <a:prstGeom prst="ellipse">
              <a:avLst/>
            </a:prstGeom>
            <a:solidFill>
              <a:srgbClr val="FFCC00">
                <a:alpha val="4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 bwMode="auto">
            <a:xfrm flipV="1">
              <a:off x="514142" y="5381422"/>
              <a:ext cx="195772" cy="262917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sp>
          <p:nvSpPr>
            <p:cNvPr id="18" name="椭圆 17"/>
            <p:cNvSpPr/>
            <p:nvPr/>
          </p:nvSpPr>
          <p:spPr bwMode="auto">
            <a:xfrm>
              <a:off x="1616062" y="4960317"/>
              <a:ext cx="504056" cy="505976"/>
            </a:xfrm>
            <a:prstGeom prst="ellipse">
              <a:avLst/>
            </a:prstGeom>
            <a:solidFill>
              <a:srgbClr val="FFCC00">
                <a:alpha val="4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 flipH="1" flipV="1">
              <a:off x="1550212" y="4690840"/>
              <a:ext cx="200181" cy="268293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cxnSp>
          <p:nvCxnSpPr>
            <p:cNvPr id="20" name="直接箭头连接符 19"/>
            <p:cNvCxnSpPr/>
            <p:nvPr/>
          </p:nvCxnSpPr>
          <p:spPr bwMode="auto">
            <a:xfrm flipV="1">
              <a:off x="997473" y="4713668"/>
              <a:ext cx="195772" cy="262917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sp>
          <p:nvSpPr>
            <p:cNvPr id="21" name="椭圆 20"/>
            <p:cNvSpPr/>
            <p:nvPr/>
          </p:nvSpPr>
          <p:spPr bwMode="auto">
            <a:xfrm>
              <a:off x="2154546" y="4268450"/>
              <a:ext cx="504056" cy="505976"/>
            </a:xfrm>
            <a:prstGeom prst="ellipse">
              <a:avLst/>
            </a:prstGeom>
            <a:solidFill>
              <a:srgbClr val="FFCC00">
                <a:alpha val="4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D</a:t>
              </a:r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 flipH="1" flipV="1">
              <a:off x="2060569" y="4032533"/>
              <a:ext cx="200181" cy="268293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cxnSp>
          <p:nvCxnSpPr>
            <p:cNvPr id="23" name="直接箭头连接符 22"/>
            <p:cNvCxnSpPr/>
            <p:nvPr/>
          </p:nvCxnSpPr>
          <p:spPr bwMode="auto">
            <a:xfrm flipV="1">
              <a:off x="1507830" y="4055361"/>
              <a:ext cx="195772" cy="262917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sp>
          <p:nvSpPr>
            <p:cNvPr id="24" name="椭圆 23"/>
            <p:cNvSpPr/>
            <p:nvPr/>
          </p:nvSpPr>
          <p:spPr bwMode="auto">
            <a:xfrm>
              <a:off x="2111527" y="2924944"/>
              <a:ext cx="504056" cy="505976"/>
            </a:xfrm>
            <a:prstGeom prst="ellipse">
              <a:avLst/>
            </a:prstGeom>
            <a:solidFill>
              <a:srgbClr val="99CC00">
                <a:alpha val="4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 bwMode="auto">
            <a:xfrm flipH="1" flipV="1">
              <a:off x="2564625" y="3360034"/>
              <a:ext cx="200181" cy="268293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cxnSp>
          <p:nvCxnSpPr>
            <p:cNvPr id="26" name="直接箭头连接符 25"/>
            <p:cNvCxnSpPr/>
            <p:nvPr/>
          </p:nvCxnSpPr>
          <p:spPr bwMode="auto">
            <a:xfrm flipV="1">
              <a:off x="2011886" y="3382862"/>
              <a:ext cx="195772" cy="262917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sp>
          <p:nvSpPr>
            <p:cNvPr id="27" name="Text Box 38"/>
            <p:cNvSpPr txBox="1">
              <a:spLocks noChangeArrowheads="1"/>
            </p:cNvSpPr>
            <p:nvPr/>
          </p:nvSpPr>
          <p:spPr bwMode="auto">
            <a:xfrm>
              <a:off x="177759" y="6063203"/>
              <a:ext cx="300082" cy="36933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5</a:t>
              </a:r>
              <a:endParaRPr kumimoji="1"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Text Box 38"/>
            <p:cNvSpPr txBox="1">
              <a:spLocks noChangeArrowheads="1"/>
            </p:cNvSpPr>
            <p:nvPr/>
          </p:nvSpPr>
          <p:spPr bwMode="auto">
            <a:xfrm>
              <a:off x="1201540" y="6063203"/>
              <a:ext cx="415498" cy="36933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10</a:t>
              </a:r>
              <a:endParaRPr kumimoji="1"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Text Box 38"/>
            <p:cNvSpPr txBox="1">
              <a:spLocks noChangeArrowheads="1"/>
            </p:cNvSpPr>
            <p:nvPr/>
          </p:nvSpPr>
          <p:spPr bwMode="auto">
            <a:xfrm>
              <a:off x="1644349" y="5417041"/>
              <a:ext cx="415498" cy="36933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15</a:t>
              </a:r>
              <a:endParaRPr kumimoji="1"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Text Box 38"/>
            <p:cNvSpPr txBox="1">
              <a:spLocks noChangeArrowheads="1"/>
            </p:cNvSpPr>
            <p:nvPr/>
          </p:nvSpPr>
          <p:spPr bwMode="auto">
            <a:xfrm>
              <a:off x="2168235" y="4723600"/>
              <a:ext cx="415498" cy="36933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35</a:t>
              </a:r>
              <a:endParaRPr kumimoji="1"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Text Box 38"/>
            <p:cNvSpPr txBox="1">
              <a:spLocks noChangeArrowheads="1"/>
            </p:cNvSpPr>
            <p:nvPr/>
          </p:nvSpPr>
          <p:spPr bwMode="auto">
            <a:xfrm>
              <a:off x="2701786" y="4010272"/>
              <a:ext cx="415498" cy="36933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35</a:t>
              </a:r>
              <a:endParaRPr kumimoji="1"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advTm="157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优先级队列应用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07505" y="1149132"/>
            <a:ext cx="8568952" cy="1154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大型浮点数集合的和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58317" y="1750580"/>
            <a:ext cx="8136904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由于比较小的浮点数和比较大的浮点数相加会损失比较大的精度，所以要在集合中找出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两个比较小的浮点数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进行相加。</a:t>
            </a:r>
            <a:r>
              <a:rPr lang="zh-CN" altLang="zh-CN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88741" y="2755544"/>
            <a:ext cx="8568952" cy="1154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 离散时间动态调度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39553" y="3510880"/>
            <a:ext cx="813690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对于动态离散时间，根据优先级确定调度与服务。</a:t>
            </a:r>
            <a:r>
              <a:rPr lang="zh-CN" altLang="zh-CN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4847" y="1124744"/>
            <a:ext cx="880802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Dijkstra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MGraph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v0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min,i,j,k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MAXVEX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 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mindist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MAXVEX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当前每个节点的最短路径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MAXVEX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每个节点的前驱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for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.numVertexes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++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mindist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.arc[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v0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 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初始都未用过该点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mindist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INFINITY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 -1;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v0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设置前驱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v0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v0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为起始顶点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mindist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v0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 0;</a:t>
            </a: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for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1;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.numVertexes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++){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循环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nV-1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次加新节点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min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INFINITY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for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(j = 0; j &lt;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.numVertexes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++j) 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((!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[j]) &amp;&amp;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mindist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[j]&lt;min){ 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k = j;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保存当前节点号 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min =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mindist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[j];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更新最小长度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[k] =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设置节点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k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进入最短路径树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"(%</a:t>
            </a:r>
            <a:r>
              <a:rPr lang="en-US" altLang="zh-CN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d,%d,%d</a:t>
            </a:r>
            <a:r>
              <a:rPr lang="en-US" altLang="zh-CN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[k], k,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mindist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[k]);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//k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加入最短路径树，并输出其前驱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for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(j = 0; j &lt;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.numVertexes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j++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循环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k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的所有邻域节点进行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((!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[j]) &amp;&amp;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.arc[k][j]&lt;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INFINITY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//k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的邻域节点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mindist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[k] +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.arc[k][j] &lt;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mindist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[j]){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通过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k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点找更短的路径  </a:t>
            </a:r>
            <a:endParaRPr lang="en-US" altLang="zh-CN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mindist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[j] =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mindist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[k] +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.arc[k][j];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更新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j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的最短路径 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[j] = k;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记录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j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的前驱顶点为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k 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4278687" y="1123057"/>
            <a:ext cx="522048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Dijkstra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的实现（非教材版本）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优先级队列在最短路径问题应用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5191660" y="1752940"/>
            <a:ext cx="3793642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时间复杂度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选取最高优先级顶点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O(n</a:t>
            </a:r>
            <a:r>
              <a:rPr lang="en-US" altLang="zh-CN" sz="2000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)+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顶点优先级更新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O(n</a:t>
            </a:r>
            <a:r>
              <a:rPr lang="en-US" altLang="zh-CN" sz="2000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000" dirty="0"/>
          </a:p>
        </p:txBody>
      </p:sp>
      <p:sp>
        <p:nvSpPr>
          <p:cNvPr id="7" name="椭圆 6"/>
          <p:cNvSpPr/>
          <p:nvPr/>
        </p:nvSpPr>
        <p:spPr bwMode="auto">
          <a:xfrm>
            <a:off x="107504" y="5397772"/>
            <a:ext cx="6459591" cy="1196929"/>
          </a:xfrm>
          <a:prstGeom prst="ellipse">
            <a:avLst/>
          </a:prstGeom>
          <a:noFill/>
          <a:ln w="19050" algn="ctr">
            <a:solidFill>
              <a:schemeClr val="accent2">
                <a:lumMod val="50000"/>
              </a:schemeClr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4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60032" y="6474307"/>
            <a:ext cx="2391446" cy="442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邻域优先级更新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51520" y="3905871"/>
            <a:ext cx="5883802" cy="1026521"/>
          </a:xfrm>
          <a:prstGeom prst="ellipse">
            <a:avLst/>
          </a:prstGeom>
          <a:noFill/>
          <a:ln w="12700" algn="ctr">
            <a:solidFill>
              <a:schemeClr val="accent2">
                <a:lumMod val="50000"/>
              </a:schemeClr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4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26769" y="426451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选取优先级最高顶点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55755" y="2764624"/>
            <a:ext cx="2929547" cy="132343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通过邻接表可将顶点优先级更新降低为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O(2e)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，即总时间复杂度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O(n</a:t>
            </a:r>
            <a:r>
              <a:rPr lang="en-US" altLang="zh-CN" sz="2000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)+O(2e)</a:t>
            </a:r>
            <a:endParaRPr lang="zh-CN" altLang="en-US" sz="20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bldLvl="0" animBg="1"/>
      <p:bldP spid="7" grpId="0" bldLvl="0" animBg="1"/>
      <p:bldP spid="8" grpId="0"/>
      <p:bldP spid="9" grpId="0" bldLvl="0" animBg="1"/>
      <p:bldP spid="10" grpId="0"/>
      <p:bldP spid="11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优先级队列在最短路径问题应用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40598" y="1115414"/>
            <a:ext cx="4937208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Dijkstra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的优先级队列实现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584515" y="1496422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8116875" y="1496422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5584515" y="2635980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6857009" y="2635980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6857009" y="1496422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椭圆 87"/>
          <p:cNvSpPr/>
          <p:nvPr/>
        </p:nvSpPr>
        <p:spPr bwMode="auto">
          <a:xfrm>
            <a:off x="8116875" y="3745879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0" name="直接连接符 89"/>
          <p:cNvCxnSpPr>
            <a:stCxn id="83" idx="4"/>
            <a:endCxn id="85" idx="0"/>
          </p:cNvCxnSpPr>
          <p:nvPr/>
        </p:nvCxnSpPr>
        <p:spPr bwMode="auto">
          <a:xfrm>
            <a:off x="5764515" y="1856422"/>
            <a:ext cx="0" cy="77955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91" name="椭圆 90"/>
          <p:cNvSpPr/>
          <p:nvPr/>
        </p:nvSpPr>
        <p:spPr bwMode="auto">
          <a:xfrm>
            <a:off x="5584515" y="3745879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2" name="直接连接符 91"/>
          <p:cNvCxnSpPr>
            <a:stCxn id="85" idx="4"/>
            <a:endCxn id="91" idx="0"/>
          </p:cNvCxnSpPr>
          <p:nvPr/>
        </p:nvCxnSpPr>
        <p:spPr bwMode="auto">
          <a:xfrm>
            <a:off x="5764515" y="2995980"/>
            <a:ext cx="0" cy="7498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3" name="直接连接符 92"/>
          <p:cNvCxnSpPr>
            <a:stCxn id="87" idx="3"/>
            <a:endCxn id="91" idx="7"/>
          </p:cNvCxnSpPr>
          <p:nvPr/>
        </p:nvCxnSpPr>
        <p:spPr bwMode="auto">
          <a:xfrm flipH="1">
            <a:off x="5891794" y="1803701"/>
            <a:ext cx="1017936" cy="19948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4" name="直接连接符 93"/>
          <p:cNvCxnSpPr>
            <a:stCxn id="86" idx="3"/>
            <a:endCxn id="91" idx="7"/>
          </p:cNvCxnSpPr>
          <p:nvPr/>
        </p:nvCxnSpPr>
        <p:spPr bwMode="auto">
          <a:xfrm flipH="1">
            <a:off x="5891794" y="2943259"/>
            <a:ext cx="1017936" cy="85534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5" name="直接连接符 94"/>
          <p:cNvCxnSpPr/>
          <p:nvPr/>
        </p:nvCxnSpPr>
        <p:spPr bwMode="auto">
          <a:xfrm>
            <a:off x="7037009" y="1856422"/>
            <a:ext cx="0" cy="77955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6" name="直接连接符 95"/>
          <p:cNvCxnSpPr/>
          <p:nvPr/>
        </p:nvCxnSpPr>
        <p:spPr bwMode="auto">
          <a:xfrm>
            <a:off x="7037009" y="2995980"/>
            <a:ext cx="0" cy="7498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7" name="直接连接符 96"/>
          <p:cNvCxnSpPr>
            <a:stCxn id="91" idx="6"/>
          </p:cNvCxnSpPr>
          <p:nvPr/>
        </p:nvCxnSpPr>
        <p:spPr bwMode="auto">
          <a:xfrm>
            <a:off x="5944515" y="3925879"/>
            <a:ext cx="91249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8" name="直接连接符 97"/>
          <p:cNvCxnSpPr>
            <a:stCxn id="83" idx="6"/>
            <a:endCxn id="87" idx="2"/>
          </p:cNvCxnSpPr>
          <p:nvPr/>
        </p:nvCxnSpPr>
        <p:spPr bwMode="auto">
          <a:xfrm>
            <a:off x="5944515" y="1676422"/>
            <a:ext cx="91249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9" name="直接连接符 98"/>
          <p:cNvCxnSpPr>
            <a:stCxn id="87" idx="6"/>
            <a:endCxn id="84" idx="2"/>
          </p:cNvCxnSpPr>
          <p:nvPr/>
        </p:nvCxnSpPr>
        <p:spPr bwMode="auto">
          <a:xfrm>
            <a:off x="7217009" y="1676422"/>
            <a:ext cx="89986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0" name="直接连接符 99"/>
          <p:cNvCxnSpPr/>
          <p:nvPr/>
        </p:nvCxnSpPr>
        <p:spPr bwMode="auto">
          <a:xfrm>
            <a:off x="7217009" y="3925879"/>
            <a:ext cx="89986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1" name="直接连接符 100"/>
          <p:cNvCxnSpPr>
            <a:stCxn id="88" idx="1"/>
            <a:endCxn id="86" idx="5"/>
          </p:cNvCxnSpPr>
          <p:nvPr/>
        </p:nvCxnSpPr>
        <p:spPr bwMode="auto">
          <a:xfrm flipH="1" flipV="1">
            <a:off x="7164288" y="2943259"/>
            <a:ext cx="1005308" cy="85534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2" name="直接连接符 101"/>
          <p:cNvCxnSpPr>
            <a:stCxn id="84" idx="3"/>
            <a:endCxn id="86" idx="7"/>
          </p:cNvCxnSpPr>
          <p:nvPr/>
        </p:nvCxnSpPr>
        <p:spPr bwMode="auto">
          <a:xfrm flipH="1">
            <a:off x="7164288" y="1803701"/>
            <a:ext cx="1005308" cy="8850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3" name="直接连接符 102"/>
          <p:cNvCxnSpPr>
            <a:stCxn id="84" idx="4"/>
            <a:endCxn id="88" idx="0"/>
          </p:cNvCxnSpPr>
          <p:nvPr/>
        </p:nvCxnSpPr>
        <p:spPr bwMode="auto">
          <a:xfrm>
            <a:off x="8296875" y="1856422"/>
            <a:ext cx="0" cy="188945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04" name="弧形 103"/>
          <p:cNvSpPr/>
          <p:nvPr/>
        </p:nvSpPr>
        <p:spPr bwMode="auto">
          <a:xfrm>
            <a:off x="5764515" y="1331285"/>
            <a:ext cx="2532360" cy="392518"/>
          </a:xfrm>
          <a:prstGeom prst="arc">
            <a:avLst>
              <a:gd name="adj1" fmla="val 10817505"/>
              <a:gd name="adj2" fmla="val 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弧形 104"/>
          <p:cNvSpPr/>
          <p:nvPr/>
        </p:nvSpPr>
        <p:spPr bwMode="auto">
          <a:xfrm flipV="1">
            <a:off x="5777262" y="3939749"/>
            <a:ext cx="2532360" cy="273730"/>
          </a:xfrm>
          <a:prstGeom prst="arc">
            <a:avLst>
              <a:gd name="adj1" fmla="val 10817505"/>
              <a:gd name="adj2" fmla="val 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 bwMode="auto">
          <a:xfrm>
            <a:off x="5619837" y="3198435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12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6908203" y="2111428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7538899" y="2078118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11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8297888" y="2646474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14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7522264" y="3188017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6886017" y="4111333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6871192" y="1091924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3" name="直接连接符 112"/>
          <p:cNvCxnSpPr/>
          <p:nvPr/>
        </p:nvCxnSpPr>
        <p:spPr bwMode="auto">
          <a:xfrm>
            <a:off x="5764514" y="1856422"/>
            <a:ext cx="0" cy="7795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23" name="矩形 122"/>
          <p:cNvSpPr/>
          <p:nvPr/>
        </p:nvSpPr>
        <p:spPr bwMode="auto">
          <a:xfrm>
            <a:off x="5624448" y="2065668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连接符 128"/>
          <p:cNvCxnSpPr>
            <a:endCxn id="87" idx="2"/>
          </p:cNvCxnSpPr>
          <p:nvPr/>
        </p:nvCxnSpPr>
        <p:spPr bwMode="auto">
          <a:xfrm>
            <a:off x="5944555" y="1676422"/>
            <a:ext cx="91245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30" name="矩形 129"/>
          <p:cNvSpPr/>
          <p:nvPr/>
        </p:nvSpPr>
        <p:spPr bwMode="auto">
          <a:xfrm>
            <a:off x="6218596" y="1532311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矩形 133"/>
          <p:cNvSpPr/>
          <p:nvPr/>
        </p:nvSpPr>
        <p:spPr bwMode="auto">
          <a:xfrm>
            <a:off x="7432331" y="1527544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7" name="直接连接符 136"/>
          <p:cNvCxnSpPr>
            <a:endCxn id="91" idx="7"/>
          </p:cNvCxnSpPr>
          <p:nvPr/>
        </p:nvCxnSpPr>
        <p:spPr bwMode="auto">
          <a:xfrm flipH="1">
            <a:off x="5891794" y="1805545"/>
            <a:ext cx="1023176" cy="19930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38" name="矩形 137"/>
          <p:cNvSpPr/>
          <p:nvPr/>
        </p:nvSpPr>
        <p:spPr bwMode="auto">
          <a:xfrm>
            <a:off x="6269337" y="2584157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2" name="直接连接符 141"/>
          <p:cNvCxnSpPr>
            <a:stCxn id="86" idx="3"/>
          </p:cNvCxnSpPr>
          <p:nvPr/>
        </p:nvCxnSpPr>
        <p:spPr bwMode="auto">
          <a:xfrm flipH="1">
            <a:off x="5895712" y="2943259"/>
            <a:ext cx="1014018" cy="8506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3" name="矩形 142"/>
          <p:cNvSpPr/>
          <p:nvPr/>
        </p:nvSpPr>
        <p:spPr bwMode="auto">
          <a:xfrm>
            <a:off x="6298345" y="3205260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5" name="直接连接符 144"/>
          <p:cNvCxnSpPr>
            <a:endCxn id="147" idx="2"/>
          </p:cNvCxnSpPr>
          <p:nvPr/>
        </p:nvCxnSpPr>
        <p:spPr bwMode="auto">
          <a:xfrm flipV="1">
            <a:off x="5946547" y="3926414"/>
            <a:ext cx="905598" cy="139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6" name="矩形 145"/>
          <p:cNvSpPr/>
          <p:nvPr/>
        </p:nvSpPr>
        <p:spPr bwMode="auto">
          <a:xfrm>
            <a:off x="6886017" y="3279318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椭圆 146"/>
          <p:cNvSpPr/>
          <p:nvPr/>
        </p:nvSpPr>
        <p:spPr bwMode="auto">
          <a:xfrm>
            <a:off x="6852145" y="3746414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8" name="直接连接符 147"/>
          <p:cNvCxnSpPr/>
          <p:nvPr/>
        </p:nvCxnSpPr>
        <p:spPr bwMode="auto">
          <a:xfrm flipV="1">
            <a:off x="8299211" y="1856422"/>
            <a:ext cx="4517" cy="188999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9" name="矩形 148"/>
          <p:cNvSpPr/>
          <p:nvPr/>
        </p:nvSpPr>
        <p:spPr bwMode="auto">
          <a:xfrm>
            <a:off x="7467587" y="3766686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6321192" y="3750617"/>
            <a:ext cx="289355" cy="271390"/>
          </a:xfrm>
          <a:prstGeom prst="rect">
            <a:avLst/>
          </a:prstGeom>
          <a:solidFill>
            <a:schemeClr val="bg1"/>
          </a:solidFill>
          <a:ln w="3175" algn="ctr">
            <a:noFill/>
            <a:miter lim="800000"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2" name="弧形 151"/>
          <p:cNvSpPr/>
          <p:nvPr/>
        </p:nvSpPr>
        <p:spPr bwMode="auto">
          <a:xfrm>
            <a:off x="5775561" y="1328571"/>
            <a:ext cx="2532360" cy="392518"/>
          </a:xfrm>
          <a:prstGeom prst="arc">
            <a:avLst>
              <a:gd name="adj1" fmla="val 10817505"/>
              <a:gd name="adj2" fmla="val 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046434" y="4721122"/>
            <a:ext cx="865541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输入：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/>
              <a:t>8 15</a:t>
            </a:r>
            <a:endParaRPr lang="zh-CN" altLang="en-US" dirty="0"/>
          </a:p>
          <a:p>
            <a:r>
              <a:rPr lang="zh-CN" altLang="en-US" dirty="0"/>
              <a:t>1 2 4</a:t>
            </a:r>
            <a:endParaRPr lang="zh-CN" altLang="en-US" dirty="0"/>
          </a:p>
          <a:p>
            <a:r>
              <a:rPr lang="zh-CN" altLang="en-US" dirty="0"/>
              <a:t>2 3 12</a:t>
            </a:r>
            <a:endParaRPr lang="zh-CN" altLang="en-US" dirty="0"/>
          </a:p>
          <a:p>
            <a:r>
              <a:rPr lang="zh-CN" altLang="en-US" dirty="0"/>
              <a:t>1 4 6</a:t>
            </a:r>
            <a:endParaRPr lang="zh-CN" altLang="en-US" dirty="0"/>
          </a:p>
          <a:p>
            <a:r>
              <a:rPr lang="zh-CN" altLang="en-US" dirty="0"/>
              <a:t>3 4 9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8061735" y="4998120"/>
            <a:ext cx="865541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4 7 2</a:t>
            </a:r>
            <a:endParaRPr lang="zh-CN" altLang="en-US" dirty="0"/>
          </a:p>
          <a:p>
            <a:r>
              <a:rPr lang="zh-CN" altLang="en-US" dirty="0"/>
              <a:t>5 7 11</a:t>
            </a:r>
            <a:endParaRPr lang="zh-CN" altLang="en-US" dirty="0"/>
          </a:p>
          <a:p>
            <a:r>
              <a:rPr lang="zh-CN" altLang="en-US" dirty="0"/>
              <a:t>5 8 8</a:t>
            </a:r>
            <a:endParaRPr lang="zh-CN" altLang="en-US" dirty="0"/>
          </a:p>
          <a:p>
            <a:r>
              <a:rPr lang="zh-CN" altLang="en-US" dirty="0"/>
              <a:t>6 8 7</a:t>
            </a:r>
            <a:endParaRPr lang="zh-CN" altLang="en-US" dirty="0"/>
          </a:p>
          <a:p>
            <a:r>
              <a:rPr lang="zh-CN" altLang="en-US" dirty="0"/>
              <a:t>7 8 14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7054084" y="4721122"/>
            <a:ext cx="865541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3 5 1</a:t>
            </a:r>
            <a:endParaRPr lang="zh-CN" altLang="en-US" dirty="0"/>
          </a:p>
          <a:p>
            <a:r>
              <a:rPr lang="zh-CN" altLang="en-US" dirty="0"/>
              <a:t>3 6 2</a:t>
            </a:r>
            <a:endParaRPr lang="zh-CN" altLang="en-US" dirty="0"/>
          </a:p>
          <a:p>
            <a:r>
              <a:rPr lang="zh-CN" altLang="en-US" dirty="0"/>
              <a:t>1 7 7</a:t>
            </a:r>
            <a:endParaRPr lang="en-US" altLang="zh-CN" dirty="0"/>
          </a:p>
          <a:p>
            <a:r>
              <a:rPr lang="zh-CN" altLang="en-US" dirty="0"/>
              <a:t>4 5 13</a:t>
            </a:r>
            <a:endParaRPr lang="zh-CN" altLang="en-US" dirty="0"/>
          </a:p>
          <a:p>
            <a:r>
              <a:rPr lang="zh-CN" altLang="en-US" dirty="0"/>
              <a:t>5 6 5</a:t>
            </a:r>
            <a:endParaRPr lang="zh-CN" altLang="en-US" dirty="0"/>
          </a:p>
          <a:p>
            <a:r>
              <a:rPr lang="zh-CN" altLang="en-US" dirty="0"/>
              <a:t>3 8 10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8119" y="3550708"/>
            <a:ext cx="63267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main(){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Node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P;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fscanf_s(infile, </a:t>
            </a:r>
            <a:r>
              <a:rPr lang="pt-BR" altLang="zh-CN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"%d %d\n"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&amp;n, &amp;m);</a:t>
            </a: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G.clear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G.resize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(n + 1);</a:t>
            </a: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nn-NO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nn-NO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nn-NO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nn-NO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nn-NO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 = 0; i&lt;m; i++){</a:t>
            </a:r>
            <a:endParaRPr lang="nn-NO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a, b, c;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fscanf_s(infile, </a:t>
            </a:r>
            <a:r>
              <a:rPr lang="pt-BR" altLang="zh-CN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"%d %d %d\n"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&amp;a, &amp;b, &amp;c);</a:t>
            </a:r>
            <a:endParaRPr lang="pt-BR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P.end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b;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P.weight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c;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G</a:t>
            </a: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push_back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(P);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P.end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a;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G</a:t>
            </a: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</a:t>
            </a: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push_back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(P);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ans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Dij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(1, n);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cout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&lt;&lt;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ans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&lt;&lt;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endl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0;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7276" y="1565276"/>
            <a:ext cx="479451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Node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end;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weight;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friend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operator &lt;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Node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A,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Node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B){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A.weight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B.weight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visited[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maxn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m, n;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Node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&gt; G;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构建邻接表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598" y="1589640"/>
            <a:ext cx="93610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Dij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Star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End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P,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P.end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Star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P.weight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priority_queue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Q;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zh-CN" alt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Q.push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(P);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把顶点放入优先级队列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(!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Q.empty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()){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P 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=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Q.top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Q.pop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提取优先级最高顶点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(visited[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P.end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])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continue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若该顶点被访问过，则返回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visited[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P.end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设置该顶点访问标记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P.end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End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P.weight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找到目标节点则返回退出函数  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nEdge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G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P.end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.size();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该顶点的邻域表个数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nn-NO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nn-NO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nn-NO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nn-NO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nn-NO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 = 0; i&lt; nEdge; i++){</a:t>
            </a:r>
            <a:endParaRPr lang="nn-NO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Pn.end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G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P.end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.end;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取出第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个邻域顶点的秩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Pn.weight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G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P.end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.weight +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P.weight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对应权重修改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(!visited[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Pn.end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])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若该邻域顶点未被访问，则放入队列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Q.push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}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zh-CN" alt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-1;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优先级队列在最短路径问题应用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40598" y="1115414"/>
            <a:ext cx="4937208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Dijkstra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的优先级队列实现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2120" y="3039083"/>
            <a:ext cx="3676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(</a:t>
            </a:r>
            <a:r>
              <a:rPr lang="zh-CN" altLang="en-US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维护堆序性，下滤，复杂度</a:t>
            </a:r>
            <a:r>
              <a:rPr lang="en-US" altLang="zh-CN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O(loge))</a:t>
            </a:r>
            <a:endParaRPr lang="zh-CN" altLang="en-US" sz="1600" b="1" kern="0" dirty="0">
              <a:solidFill>
                <a:srgbClr val="7030A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1730" y="5301208"/>
            <a:ext cx="5526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放入该顶点进入优先级队列，不对重复顶点进行合并，</a:t>
            </a:r>
            <a:endParaRPr lang="zh-CN" altLang="en-US" sz="1600" b="1" kern="0" dirty="0">
              <a:solidFill>
                <a:srgbClr val="7030A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每个顶点可能重复放入，队列中元素至多为边的数目</a:t>
            </a:r>
            <a:r>
              <a:rPr lang="en-US" altLang="zh-CN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e</a:t>
            </a:r>
            <a:endParaRPr lang="zh-CN" altLang="en-US" sz="1600" b="1" kern="0" dirty="0">
              <a:solidFill>
                <a:srgbClr val="7030A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43808" y="2780928"/>
            <a:ext cx="540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至多</a:t>
            </a:r>
            <a:r>
              <a:rPr lang="en-US" altLang="zh-CN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e</a:t>
            </a:r>
            <a:r>
              <a:rPr lang="zh-CN" altLang="en-US" sz="1600" b="1" kern="0" dirty="0">
                <a:solidFill>
                  <a:srgbClr val="7030A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次提取</a:t>
            </a:r>
            <a:endParaRPr lang="en-US" altLang="zh-CN" sz="1600" b="1" kern="0" dirty="0">
              <a:solidFill>
                <a:srgbClr val="7030A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581730" y="1690878"/>
            <a:ext cx="5043638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整体时间复杂度：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O(e loge)= O(e 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logN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000" dirty="0"/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5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优先级队列</a:t>
            </a:r>
            <a:r>
              <a:rPr lang="en-US" altLang="zh-CN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堆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172239" y="1154516"/>
            <a:ext cx="9073008" cy="19236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基于堆的实现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只需维护最大值，而无需维护其他元素的全局有序性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以“堆”实现优先级队列，实现更为简单，维护成本更低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时间复杂度依然为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O(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logn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，但实际效率更高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172239" y="3111696"/>
            <a:ext cx="8784976" cy="1477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堆：也称二叉堆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数组（向量）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为存储结构；以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完全二叉树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为逻辑结构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708743" y="4249339"/>
            <a:ext cx="2376264" cy="556428"/>
          </a:xfrm>
          <a:prstGeom prst="ellipse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树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1667844" y="4229703"/>
            <a:ext cx="2376264" cy="576064"/>
          </a:xfrm>
          <a:prstGeom prst="ellipse">
            <a:avLst/>
          </a:prstGeom>
          <a:solidFill>
            <a:schemeClr val="accent5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向量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38924" y="448751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形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6348364" y="452070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神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44586" y="5146534"/>
          <a:ext cx="724028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641"/>
                <a:gridCol w="4541640"/>
                <a:gridCol w="1219001"/>
              </a:tblGrid>
              <a:tr h="416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操作接口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实 现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复杂度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691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insert()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堆上滤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O(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logn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</a:tr>
              <a:tr h="2937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getMax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取堆顶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O(1)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32000"/>
                      </a:srgbClr>
                    </a:solidFill>
                  </a:tcPr>
                </a:tc>
              </a:tr>
              <a:tr h="2937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delMax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()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删除堆顶，置换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-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下滤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O(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logn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1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advTm="157"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5832648" cy="32008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二叉堆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向量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完全二叉树，形神兼备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插入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insert (push)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：上滤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读取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getMax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(top)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：读取堆顶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删除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delMax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pop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）：置换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构建：从下往上的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下滤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堆排序：构建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迭代删除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总 结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251520" y="4464611"/>
            <a:ext cx="5472608" cy="18620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堆应用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基于优先级的图算法应用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哈夫曼编码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Priority_Queue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192" y="2150859"/>
            <a:ext cx="2429507" cy="22467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插入即上滤，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删除置换下，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构建自底下，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排序先构建，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迭代做删除。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/>
          <p:nvPr/>
        </p:nvSpPr>
        <p:spPr bwMode="auto">
          <a:xfrm>
            <a:off x="179512" y="1732899"/>
            <a:ext cx="8712968" cy="2272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 第十讲</a:t>
            </a:r>
            <a:endParaRPr lang="zh-CN" altLang="en-US" sz="5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图</a:t>
            </a:r>
            <a:endParaRPr lang="en-US" altLang="zh-CN" sz="4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anose="02010609060101010101" pitchFamily="2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1331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贾庆山</a:t>
            </a:r>
            <a:endParaRPr lang="en-US" altLang="zh-CN" sz="3600" b="1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charset="-122"/>
                <a:ea typeface="微软雅黑" panose="020B0503020204020204" charset="-122"/>
                <a:cs typeface="Baoli SC" charset="-122"/>
              </a:rPr>
              <a:t>清华大学自动化系</a:t>
            </a:r>
            <a:endParaRPr lang="en-US" altLang="zh-CN" sz="2400" kern="0" dirty="0">
              <a:latin typeface="微软雅黑" panose="020B0503020204020204" charset="-122"/>
              <a:ea typeface="微软雅黑" panose="020B0503020204020204" charset="-122"/>
              <a:cs typeface="Baoli SC" charset="-122"/>
            </a:endParaRPr>
          </a:p>
          <a:p>
            <a:pPr algn="ctr">
              <a:defRPr/>
            </a:pPr>
            <a:endParaRPr lang="en-US" altLang="zh-CN" kern="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sz="2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回顾：数据结构分类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63955" y="3686525"/>
            <a:ext cx="1080120" cy="1368152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数据结构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左大括号 5"/>
          <p:cNvSpPr/>
          <p:nvPr/>
        </p:nvSpPr>
        <p:spPr bwMode="auto">
          <a:xfrm>
            <a:off x="1393360" y="2422380"/>
            <a:ext cx="576064" cy="3654904"/>
          </a:xfrm>
          <a:prstGeom prst="leftBrace">
            <a:avLst>
              <a:gd name="adj1" fmla="val 42199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1931500" y="1916832"/>
            <a:ext cx="1296144" cy="1011095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线性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结构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931500" y="3745776"/>
            <a:ext cx="1296144" cy="1008112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半线性结构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937976" y="5341525"/>
            <a:ext cx="1289668" cy="1008112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非线性结构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左大括号 9"/>
          <p:cNvSpPr/>
          <p:nvPr/>
        </p:nvSpPr>
        <p:spPr bwMode="auto">
          <a:xfrm>
            <a:off x="5535849" y="1988840"/>
            <a:ext cx="475350" cy="1080120"/>
          </a:xfrm>
          <a:prstGeom prst="leftBrace">
            <a:avLst>
              <a:gd name="adj1" fmla="val 42199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7" idx="3"/>
            <a:endCxn id="13" idx="1"/>
          </p:cNvCxnSpPr>
          <p:nvPr/>
        </p:nvCxnSpPr>
        <p:spPr bwMode="auto">
          <a:xfrm>
            <a:off x="3227644" y="2422380"/>
            <a:ext cx="600275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/>
            <a:tailEnd type="none"/>
          </a:ln>
          <a:effectLst/>
        </p:spPr>
      </p:cxnSp>
      <p:sp>
        <p:nvSpPr>
          <p:cNvPr id="13" name="矩形 12"/>
          <p:cNvSpPr/>
          <p:nvPr/>
        </p:nvSpPr>
        <p:spPr bwMode="auto">
          <a:xfrm>
            <a:off x="3827919" y="1916832"/>
            <a:ext cx="1707930" cy="1011095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  序列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（线性表）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6108511" y="1743676"/>
            <a:ext cx="2750470" cy="602490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向量（顺序表）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108511" y="2577900"/>
            <a:ext cx="2750469" cy="602490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列表（链表）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344075" y="6323638"/>
            <a:ext cx="2291586" cy="598444"/>
          </a:xfrm>
          <a:prstGeom prst="rect">
            <a:avLst/>
          </a:prstGeom>
          <a:noFill/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  逻辑结构分类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45"/>
          <a:stretch>
            <a:fillRect/>
          </a:stretch>
        </p:blipFill>
        <p:spPr>
          <a:xfrm>
            <a:off x="3425160" y="2858476"/>
            <a:ext cx="2256793" cy="46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20"/>
          <a:stretch>
            <a:fillRect/>
          </a:stretch>
        </p:blipFill>
        <p:spPr>
          <a:xfrm>
            <a:off x="3586222" y="3537046"/>
            <a:ext cx="1792599" cy="1497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28"/>
          <a:stretch>
            <a:fillRect/>
          </a:stretch>
        </p:blipFill>
        <p:spPr>
          <a:xfrm>
            <a:off x="3527781" y="5219520"/>
            <a:ext cx="1819348" cy="1446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07504" y="1125217"/>
            <a:ext cx="854499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数据结构三元素：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逻辑结构、存储结构、运算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5459350" y="4260478"/>
            <a:ext cx="600275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/>
            <a:tailEnd type="none"/>
          </a:ln>
          <a:effectLst/>
        </p:spPr>
      </p:cxnSp>
      <p:sp>
        <p:nvSpPr>
          <p:cNvPr id="21" name="矩形 20"/>
          <p:cNvSpPr/>
          <p:nvPr/>
        </p:nvSpPr>
        <p:spPr bwMode="auto">
          <a:xfrm>
            <a:off x="6108510" y="3948587"/>
            <a:ext cx="2750469" cy="602490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树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5459349" y="5896000"/>
            <a:ext cx="600275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/>
            <a:tailEnd type="none"/>
          </a:ln>
          <a:effectLst/>
        </p:spPr>
      </p:cxnSp>
      <p:sp>
        <p:nvSpPr>
          <p:cNvPr id="23" name="矩形 22"/>
          <p:cNvSpPr/>
          <p:nvPr/>
        </p:nvSpPr>
        <p:spPr bwMode="auto">
          <a:xfrm>
            <a:off x="6108511" y="5572300"/>
            <a:ext cx="2750469" cy="602490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图的基本概念：逻辑结构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07504" y="1125217"/>
            <a:ext cx="8544990" cy="32162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树与图的区别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图是由顶点集合以及顶点间的关系集合组成的一种数据结构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Graph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( 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E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), 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= { 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}, 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E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= {(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y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) |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 x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y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V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}    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树中除根节点外每个节点都只有一个先驱（上一层元素）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图中任意两个节点都可能建立直接关系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树是一种层次结构，图是网格结构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树是一种图的特例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20"/>
          <a:stretch>
            <a:fillRect/>
          </a:stretch>
        </p:blipFill>
        <p:spPr>
          <a:xfrm>
            <a:off x="5007915" y="4077072"/>
            <a:ext cx="3016663" cy="2520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28"/>
          <a:stretch>
            <a:fillRect/>
          </a:stretch>
        </p:blipFill>
        <p:spPr>
          <a:xfrm>
            <a:off x="899592" y="4353567"/>
            <a:ext cx="3135668" cy="2493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26" name="矩形 25"/>
          <p:cNvSpPr/>
          <p:nvPr/>
        </p:nvSpPr>
        <p:spPr>
          <a:xfrm>
            <a:off x="3576285" y="613568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图</a:t>
            </a:r>
            <a:endParaRPr lang="zh-CN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8039997" y="613568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树</a:t>
            </a:r>
            <a:endParaRPr lang="zh-CN" altLang="en-US" sz="2400" dirty="0"/>
          </a:p>
        </p:txBody>
      </p:sp>
    </p:spTree>
  </p:cSld>
  <p:clrMapOvr>
    <a:masterClrMapping/>
  </p:clrMapOvr>
  <p:transition advTm="157"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图的基本概念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107504" y="1125217"/>
            <a:ext cx="8544990" cy="14157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图的重要性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上百个针对图的经典算法，上千个基于图的应用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计算机科学与离散数学的重要分支和难点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845184"/>
            <a:ext cx="3096344" cy="1908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634438"/>
            <a:ext cx="3240360" cy="20270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28384" y="2724650"/>
            <a:ext cx="101566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蛋白质交互作用图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Reference:  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</a:rPr>
              <a:t>Jeong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 et al, Nature Review | Genetics</a:t>
            </a:r>
            <a:endParaRPr lang="zh-CN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311781" y="2904357"/>
            <a:ext cx="6078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互联网中路由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5" y="5051876"/>
            <a:ext cx="3456384" cy="1715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9512" y="5126532"/>
            <a:ext cx="7920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Facebook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中的朋友关系</a:t>
            </a:r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18" y="2606069"/>
            <a:ext cx="3312368" cy="237626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291637" y="5265030"/>
            <a:ext cx="752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北京市地铁规划图</a:t>
            </a:r>
            <a:endParaRPr lang="zh-CN" altLang="en-US" sz="1200" dirty="0"/>
          </a:p>
        </p:txBody>
      </p:sp>
    </p:spTree>
  </p:cSld>
  <p:clrMapOvr>
    <a:masterClrMapping/>
  </p:clrMapOvr>
  <p:transition advTm="157"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图的基本概念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107504" y="1125217"/>
            <a:ext cx="8544990" cy="9694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图的应用例子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知识图谱 ：可应用于人工智能问答系统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7821" y="2276872"/>
            <a:ext cx="4704355" cy="27731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73496" y="5373216"/>
            <a:ext cx="9106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知识图谱对于人工智能的重要价值在于，知识是人工智能的基石。有了知识的人工智能会变得更强大，可以做更多的事情。反过来，因为更强大的人工智能，可以帮我们更好地从客观世界中去挖掘、获取和沉淀知识，这些知识和人工智能系统形成正循环，两者共同进步。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椭圆 191"/>
          <p:cNvSpPr/>
          <p:nvPr/>
        </p:nvSpPr>
        <p:spPr bwMode="auto">
          <a:xfrm rot="3758963">
            <a:off x="834373" y="4103032"/>
            <a:ext cx="2211967" cy="1778803"/>
          </a:xfrm>
          <a:prstGeom prst="ellipse">
            <a:avLst/>
          </a:prstGeom>
          <a:solidFill>
            <a:srgbClr val="99FF33">
              <a:alpha val="35000"/>
            </a:srgb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90" name="椭圆 189"/>
          <p:cNvSpPr/>
          <p:nvPr/>
        </p:nvSpPr>
        <p:spPr bwMode="auto">
          <a:xfrm rot="20881226">
            <a:off x="2972636" y="5407531"/>
            <a:ext cx="4513468" cy="1051107"/>
          </a:xfrm>
          <a:prstGeom prst="ellipse">
            <a:avLst/>
          </a:prstGeom>
          <a:solidFill>
            <a:srgbClr val="99FF33">
              <a:alpha val="35000"/>
            </a:srgb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图的基本概念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23528" y="1196752"/>
            <a:ext cx="8640960" cy="12772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基本术语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路径：由边连接的顶点路径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环路：起点和终点相同的路径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3020118" y="2879504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529613" y="5513867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3563888" y="2800007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149624" y="6287704"/>
            <a:ext cx="144016" cy="144016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5292080" y="4653136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031772" y="3645024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4451555" y="5169058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3998120" y="5801899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4734196" y="6338621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796136" y="2756605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7094464" y="5441859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1835696" y="5757192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2590008" y="4829994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1331640" y="4147272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372200" y="3894178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492781" y="5229200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3584481" y="3548040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3894940" y="3093309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8100392" y="3841769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571013" y="4286772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371245" y="3789040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4329467" y="4283469"/>
            <a:ext cx="144016" cy="144016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27" name="直接连接符 26"/>
          <p:cNvCxnSpPr>
            <a:stCxn id="3" idx="4"/>
            <a:endCxn id="10" idx="0"/>
          </p:cNvCxnSpPr>
          <p:nvPr/>
        </p:nvCxnSpPr>
        <p:spPr bwMode="auto">
          <a:xfrm>
            <a:off x="3092126" y="3023520"/>
            <a:ext cx="11654" cy="62150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>
            <a:stCxn id="3" idx="6"/>
            <a:endCxn id="7" idx="2"/>
          </p:cNvCxnSpPr>
          <p:nvPr/>
        </p:nvCxnSpPr>
        <p:spPr bwMode="auto">
          <a:xfrm flipV="1">
            <a:off x="3164134" y="2872015"/>
            <a:ext cx="399754" cy="7949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4" name="直接连接符 33"/>
          <p:cNvCxnSpPr>
            <a:stCxn id="7" idx="5"/>
            <a:endCxn id="22" idx="1"/>
          </p:cNvCxnSpPr>
          <p:nvPr/>
        </p:nvCxnSpPr>
        <p:spPr bwMode="auto">
          <a:xfrm>
            <a:off x="3686813" y="2922932"/>
            <a:ext cx="229218" cy="1914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41" name="直接连接符 40"/>
          <p:cNvCxnSpPr>
            <a:stCxn id="22" idx="3"/>
            <a:endCxn id="21" idx="7"/>
          </p:cNvCxnSpPr>
          <p:nvPr/>
        </p:nvCxnSpPr>
        <p:spPr bwMode="auto">
          <a:xfrm flipH="1">
            <a:off x="3707406" y="3216234"/>
            <a:ext cx="208625" cy="35289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45" name="直接连接符 44"/>
          <p:cNvCxnSpPr>
            <a:stCxn id="10" idx="6"/>
            <a:endCxn id="21" idx="3"/>
          </p:cNvCxnSpPr>
          <p:nvPr/>
        </p:nvCxnSpPr>
        <p:spPr bwMode="auto">
          <a:xfrm flipV="1">
            <a:off x="3175788" y="3670965"/>
            <a:ext cx="429784" cy="4606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51" name="直接连接符 50"/>
          <p:cNvCxnSpPr>
            <a:stCxn id="22" idx="5"/>
            <a:endCxn id="25" idx="1"/>
          </p:cNvCxnSpPr>
          <p:nvPr/>
        </p:nvCxnSpPr>
        <p:spPr bwMode="auto">
          <a:xfrm>
            <a:off x="4017865" y="3216234"/>
            <a:ext cx="374471" cy="59389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59" name="直接连接符 58"/>
          <p:cNvCxnSpPr>
            <a:stCxn id="25" idx="4"/>
            <a:endCxn id="26" idx="0"/>
          </p:cNvCxnSpPr>
          <p:nvPr/>
        </p:nvCxnSpPr>
        <p:spPr bwMode="auto">
          <a:xfrm flipH="1">
            <a:off x="4401475" y="3933056"/>
            <a:ext cx="41778" cy="35041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63" name="直接连接符 62"/>
          <p:cNvCxnSpPr>
            <a:stCxn id="26" idx="2"/>
            <a:endCxn id="24" idx="6"/>
          </p:cNvCxnSpPr>
          <p:nvPr/>
        </p:nvCxnSpPr>
        <p:spPr bwMode="auto">
          <a:xfrm flipH="1">
            <a:off x="3715029" y="4355477"/>
            <a:ext cx="614438" cy="330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66" name="直接连接符 65"/>
          <p:cNvCxnSpPr>
            <a:stCxn id="20" idx="0"/>
            <a:endCxn id="24" idx="4"/>
          </p:cNvCxnSpPr>
          <p:nvPr/>
        </p:nvCxnSpPr>
        <p:spPr bwMode="auto">
          <a:xfrm flipV="1">
            <a:off x="3564789" y="4430788"/>
            <a:ext cx="78232" cy="79841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70" name="直接连接符 69"/>
          <p:cNvCxnSpPr>
            <a:stCxn id="24" idx="5"/>
            <a:endCxn id="11" idx="1"/>
          </p:cNvCxnSpPr>
          <p:nvPr/>
        </p:nvCxnSpPr>
        <p:spPr bwMode="auto">
          <a:xfrm>
            <a:off x="3693938" y="4409697"/>
            <a:ext cx="778708" cy="78045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74" name="直接连接符 73"/>
          <p:cNvCxnSpPr>
            <a:stCxn id="12" idx="6"/>
            <a:endCxn id="5" idx="2"/>
          </p:cNvCxnSpPr>
          <p:nvPr/>
        </p:nvCxnSpPr>
        <p:spPr bwMode="auto">
          <a:xfrm flipV="1">
            <a:off x="4142136" y="5585875"/>
            <a:ext cx="1387477" cy="2880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77" name="直接连接符 76"/>
          <p:cNvCxnSpPr>
            <a:stCxn id="5" idx="6"/>
            <a:endCxn id="15" idx="2"/>
          </p:cNvCxnSpPr>
          <p:nvPr/>
        </p:nvCxnSpPr>
        <p:spPr bwMode="auto">
          <a:xfrm flipV="1">
            <a:off x="5673629" y="5513867"/>
            <a:ext cx="1420835" cy="7200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82" name="直接连接符 81"/>
          <p:cNvCxnSpPr>
            <a:stCxn id="13" idx="7"/>
            <a:endCxn id="5" idx="4"/>
          </p:cNvCxnSpPr>
          <p:nvPr/>
        </p:nvCxnSpPr>
        <p:spPr bwMode="auto">
          <a:xfrm flipV="1">
            <a:off x="4857121" y="5657883"/>
            <a:ext cx="744500" cy="70182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85" name="直接连接符 84"/>
          <p:cNvCxnSpPr>
            <a:stCxn id="8" idx="6"/>
            <a:endCxn id="5" idx="3"/>
          </p:cNvCxnSpPr>
          <p:nvPr/>
        </p:nvCxnSpPr>
        <p:spPr bwMode="auto">
          <a:xfrm flipV="1">
            <a:off x="3293640" y="5636792"/>
            <a:ext cx="2257064" cy="72292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0" name="直接连接符 89"/>
          <p:cNvCxnSpPr>
            <a:stCxn id="8" idx="7"/>
            <a:endCxn id="12" idx="3"/>
          </p:cNvCxnSpPr>
          <p:nvPr/>
        </p:nvCxnSpPr>
        <p:spPr bwMode="auto">
          <a:xfrm flipV="1">
            <a:off x="3272549" y="5924824"/>
            <a:ext cx="746662" cy="38397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3" name="直接连接符 92"/>
          <p:cNvCxnSpPr>
            <a:stCxn id="8" idx="6"/>
            <a:endCxn id="13" idx="2"/>
          </p:cNvCxnSpPr>
          <p:nvPr/>
        </p:nvCxnSpPr>
        <p:spPr bwMode="auto">
          <a:xfrm>
            <a:off x="3293640" y="6359712"/>
            <a:ext cx="1440556" cy="5091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7" name="直接连接符 96"/>
          <p:cNvCxnSpPr>
            <a:stCxn id="18" idx="5"/>
            <a:endCxn id="17" idx="1"/>
          </p:cNvCxnSpPr>
          <p:nvPr/>
        </p:nvCxnSpPr>
        <p:spPr bwMode="auto">
          <a:xfrm>
            <a:off x="1454565" y="4270197"/>
            <a:ext cx="1156534" cy="5808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2" name="直接连接符 101"/>
          <p:cNvCxnSpPr>
            <a:stCxn id="16" idx="7"/>
            <a:endCxn id="17" idx="3"/>
          </p:cNvCxnSpPr>
          <p:nvPr/>
        </p:nvCxnSpPr>
        <p:spPr bwMode="auto">
          <a:xfrm flipV="1">
            <a:off x="1958621" y="4952919"/>
            <a:ext cx="652478" cy="82536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5" name="直接连接符 104"/>
          <p:cNvCxnSpPr>
            <a:stCxn id="16" idx="0"/>
            <a:endCxn id="18" idx="4"/>
          </p:cNvCxnSpPr>
          <p:nvPr/>
        </p:nvCxnSpPr>
        <p:spPr bwMode="auto">
          <a:xfrm flipH="1" flipV="1">
            <a:off x="1403648" y="4291288"/>
            <a:ext cx="504056" cy="146590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8" name="直接连接符 107"/>
          <p:cNvCxnSpPr>
            <a:endCxn id="9" idx="1"/>
          </p:cNvCxnSpPr>
          <p:nvPr/>
        </p:nvCxnSpPr>
        <p:spPr bwMode="auto">
          <a:xfrm>
            <a:off x="4443253" y="4370475"/>
            <a:ext cx="869918" cy="30375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10" name="直接连接符 109"/>
          <p:cNvCxnSpPr>
            <a:stCxn id="14" idx="4"/>
            <a:endCxn id="9" idx="0"/>
          </p:cNvCxnSpPr>
          <p:nvPr/>
        </p:nvCxnSpPr>
        <p:spPr bwMode="auto">
          <a:xfrm flipH="1">
            <a:off x="5364088" y="2900621"/>
            <a:ext cx="504056" cy="175251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15" name="直接连接符 114"/>
          <p:cNvCxnSpPr>
            <a:stCxn id="14" idx="5"/>
            <a:endCxn id="19" idx="1"/>
          </p:cNvCxnSpPr>
          <p:nvPr/>
        </p:nvCxnSpPr>
        <p:spPr bwMode="auto">
          <a:xfrm>
            <a:off x="5919061" y="2879530"/>
            <a:ext cx="474230" cy="103573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18" name="直接连接符 117"/>
          <p:cNvCxnSpPr>
            <a:stCxn id="23" idx="2"/>
            <a:endCxn id="19" idx="6"/>
          </p:cNvCxnSpPr>
          <p:nvPr/>
        </p:nvCxnSpPr>
        <p:spPr bwMode="auto">
          <a:xfrm flipH="1">
            <a:off x="6516216" y="3913777"/>
            <a:ext cx="1584176" cy="5240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21" name="直接连接符 120"/>
          <p:cNvCxnSpPr>
            <a:stCxn id="14" idx="2"/>
            <a:endCxn id="22" idx="6"/>
          </p:cNvCxnSpPr>
          <p:nvPr/>
        </p:nvCxnSpPr>
        <p:spPr bwMode="auto">
          <a:xfrm flipH="1">
            <a:off x="4038956" y="2828613"/>
            <a:ext cx="1757180" cy="33670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29" name="矩形 128"/>
          <p:cNvSpPr/>
          <p:nvPr/>
        </p:nvSpPr>
        <p:spPr>
          <a:xfrm>
            <a:off x="6686741" y="272709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边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(edge)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30" name="直接连接符 129"/>
          <p:cNvCxnSpPr/>
          <p:nvPr/>
        </p:nvCxnSpPr>
        <p:spPr bwMode="auto">
          <a:xfrm flipH="1">
            <a:off x="6228184" y="3030216"/>
            <a:ext cx="469714" cy="36246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C00000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135" name="矩形 134"/>
          <p:cNvSpPr/>
          <p:nvPr/>
        </p:nvSpPr>
        <p:spPr>
          <a:xfrm>
            <a:off x="6047077" y="5017960"/>
            <a:ext cx="189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为邻接顶点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36" name="直接连接符 135"/>
          <p:cNvCxnSpPr/>
          <p:nvPr/>
        </p:nvCxnSpPr>
        <p:spPr bwMode="auto">
          <a:xfrm flipH="1">
            <a:off x="7007021" y="3135350"/>
            <a:ext cx="90372" cy="59503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C00000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39" name="直接连接符 138"/>
          <p:cNvCxnSpPr>
            <a:endCxn id="21" idx="1"/>
          </p:cNvCxnSpPr>
          <p:nvPr/>
        </p:nvCxnSpPr>
        <p:spPr bwMode="auto">
          <a:xfrm>
            <a:off x="3135906" y="2984605"/>
            <a:ext cx="469666" cy="58452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41" name="直接连接符 140"/>
          <p:cNvCxnSpPr>
            <a:stCxn id="10" idx="6"/>
            <a:endCxn id="21" idx="3"/>
          </p:cNvCxnSpPr>
          <p:nvPr/>
        </p:nvCxnSpPr>
        <p:spPr bwMode="auto">
          <a:xfrm flipV="1">
            <a:off x="3175788" y="3670965"/>
            <a:ext cx="429784" cy="46067"/>
          </a:xfrm>
          <a:prstGeom prst="line">
            <a:avLst/>
          </a:prstGeom>
          <a:solidFill>
            <a:schemeClr val="accent1"/>
          </a:solidFill>
          <a:ln w="139700" cap="flat" cmpd="sng" algn="ctr">
            <a:solidFill>
              <a:schemeClr val="accent1">
                <a:alpha val="38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51" name="直接连接符 150"/>
          <p:cNvCxnSpPr>
            <a:stCxn id="3" idx="4"/>
            <a:endCxn id="10" idx="0"/>
          </p:cNvCxnSpPr>
          <p:nvPr/>
        </p:nvCxnSpPr>
        <p:spPr bwMode="auto">
          <a:xfrm>
            <a:off x="3092126" y="3023520"/>
            <a:ext cx="11654" cy="621504"/>
          </a:xfrm>
          <a:prstGeom prst="line">
            <a:avLst/>
          </a:prstGeom>
          <a:solidFill>
            <a:schemeClr val="accent1"/>
          </a:solidFill>
          <a:ln w="139700" cap="flat" cmpd="sng" algn="ctr">
            <a:solidFill>
              <a:schemeClr val="accent1">
                <a:alpha val="38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54" name="直接连接符 153"/>
          <p:cNvCxnSpPr>
            <a:stCxn id="3" idx="6"/>
            <a:endCxn id="7" idx="2"/>
          </p:cNvCxnSpPr>
          <p:nvPr/>
        </p:nvCxnSpPr>
        <p:spPr bwMode="auto">
          <a:xfrm flipV="1">
            <a:off x="3164134" y="2872015"/>
            <a:ext cx="399754" cy="79497"/>
          </a:xfrm>
          <a:prstGeom prst="line">
            <a:avLst/>
          </a:prstGeom>
          <a:solidFill>
            <a:schemeClr val="accent1"/>
          </a:solidFill>
          <a:ln w="139700" cap="flat" cmpd="sng" algn="ctr">
            <a:solidFill>
              <a:schemeClr val="accent1">
                <a:alpha val="38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57" name="直接连接符 156"/>
          <p:cNvCxnSpPr>
            <a:stCxn id="7" idx="5"/>
            <a:endCxn id="22" idx="1"/>
          </p:cNvCxnSpPr>
          <p:nvPr/>
        </p:nvCxnSpPr>
        <p:spPr bwMode="auto">
          <a:xfrm>
            <a:off x="3686813" y="2922932"/>
            <a:ext cx="229218" cy="191468"/>
          </a:xfrm>
          <a:prstGeom prst="line">
            <a:avLst/>
          </a:prstGeom>
          <a:solidFill>
            <a:schemeClr val="accent1"/>
          </a:solidFill>
          <a:ln w="139700" cap="flat" cmpd="sng" algn="ctr">
            <a:solidFill>
              <a:schemeClr val="accent1">
                <a:alpha val="38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61" name="直接连接符 160"/>
          <p:cNvCxnSpPr>
            <a:stCxn id="22" idx="3"/>
            <a:endCxn id="21" idx="7"/>
          </p:cNvCxnSpPr>
          <p:nvPr/>
        </p:nvCxnSpPr>
        <p:spPr bwMode="auto">
          <a:xfrm flipH="1">
            <a:off x="3707406" y="3216234"/>
            <a:ext cx="208625" cy="352897"/>
          </a:xfrm>
          <a:prstGeom prst="line">
            <a:avLst/>
          </a:prstGeom>
          <a:solidFill>
            <a:schemeClr val="accent1"/>
          </a:solidFill>
          <a:ln w="139700" cap="flat" cmpd="sng" algn="ctr">
            <a:solidFill>
              <a:schemeClr val="accent1">
                <a:alpha val="38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64" name="直接连接符 163"/>
          <p:cNvCxnSpPr>
            <a:stCxn id="23" idx="2"/>
            <a:endCxn id="19" idx="6"/>
          </p:cNvCxnSpPr>
          <p:nvPr/>
        </p:nvCxnSpPr>
        <p:spPr bwMode="auto">
          <a:xfrm flipH="1">
            <a:off x="6516216" y="3913777"/>
            <a:ext cx="1584176" cy="52409"/>
          </a:xfrm>
          <a:prstGeom prst="line">
            <a:avLst/>
          </a:prstGeom>
          <a:solidFill>
            <a:schemeClr val="accent1"/>
          </a:solidFill>
          <a:ln w="139700" cap="flat" cmpd="sng" algn="ctr">
            <a:solidFill>
              <a:schemeClr val="accent1">
                <a:alpha val="38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67" name="直接连接符 166"/>
          <p:cNvCxnSpPr>
            <a:stCxn id="19" idx="1"/>
            <a:endCxn id="14" idx="5"/>
          </p:cNvCxnSpPr>
          <p:nvPr/>
        </p:nvCxnSpPr>
        <p:spPr bwMode="auto">
          <a:xfrm flipH="1" flipV="1">
            <a:off x="5919061" y="2879530"/>
            <a:ext cx="474230" cy="1035739"/>
          </a:xfrm>
          <a:prstGeom prst="line">
            <a:avLst/>
          </a:prstGeom>
          <a:solidFill>
            <a:schemeClr val="accent1"/>
          </a:solidFill>
          <a:ln w="139700" cap="flat" cmpd="sng" algn="ctr">
            <a:solidFill>
              <a:schemeClr val="accent1">
                <a:alpha val="38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70" name="直接连接符 169"/>
          <p:cNvCxnSpPr>
            <a:stCxn id="9" idx="0"/>
            <a:endCxn id="14" idx="4"/>
          </p:cNvCxnSpPr>
          <p:nvPr/>
        </p:nvCxnSpPr>
        <p:spPr bwMode="auto">
          <a:xfrm flipV="1">
            <a:off x="5364088" y="2900621"/>
            <a:ext cx="504056" cy="1752515"/>
          </a:xfrm>
          <a:prstGeom prst="line">
            <a:avLst/>
          </a:prstGeom>
          <a:solidFill>
            <a:schemeClr val="accent1"/>
          </a:solidFill>
          <a:ln w="139700" cap="flat" cmpd="sng" algn="ctr">
            <a:solidFill>
              <a:schemeClr val="accent1">
                <a:alpha val="38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73" name="直接连接符 172"/>
          <p:cNvCxnSpPr>
            <a:stCxn id="26" idx="6"/>
            <a:endCxn id="9" idx="1"/>
          </p:cNvCxnSpPr>
          <p:nvPr/>
        </p:nvCxnSpPr>
        <p:spPr bwMode="auto">
          <a:xfrm>
            <a:off x="4473483" y="4355477"/>
            <a:ext cx="839688" cy="318750"/>
          </a:xfrm>
          <a:prstGeom prst="line">
            <a:avLst/>
          </a:prstGeom>
          <a:solidFill>
            <a:schemeClr val="accent1"/>
          </a:solidFill>
          <a:ln w="139700" cap="flat" cmpd="sng" algn="ctr">
            <a:solidFill>
              <a:schemeClr val="accent1">
                <a:alpha val="38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77" name="直接连接符 176"/>
          <p:cNvCxnSpPr>
            <a:stCxn id="24" idx="6"/>
            <a:endCxn id="26" idx="2"/>
          </p:cNvCxnSpPr>
          <p:nvPr/>
        </p:nvCxnSpPr>
        <p:spPr bwMode="auto">
          <a:xfrm flipV="1">
            <a:off x="3715029" y="4355477"/>
            <a:ext cx="614438" cy="3303"/>
          </a:xfrm>
          <a:prstGeom prst="line">
            <a:avLst/>
          </a:prstGeom>
          <a:solidFill>
            <a:schemeClr val="accent1"/>
          </a:solidFill>
          <a:ln w="139700" cap="flat" cmpd="sng" algn="ctr">
            <a:solidFill>
              <a:schemeClr val="accent1">
                <a:alpha val="38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80" name="直接连接符 179"/>
          <p:cNvCxnSpPr>
            <a:stCxn id="24" idx="5"/>
            <a:endCxn id="11" idx="1"/>
          </p:cNvCxnSpPr>
          <p:nvPr/>
        </p:nvCxnSpPr>
        <p:spPr bwMode="auto">
          <a:xfrm>
            <a:off x="3693938" y="4409697"/>
            <a:ext cx="778708" cy="780452"/>
          </a:xfrm>
          <a:prstGeom prst="line">
            <a:avLst/>
          </a:prstGeom>
          <a:solidFill>
            <a:schemeClr val="accent1"/>
          </a:solidFill>
          <a:ln w="139700" cap="flat" cmpd="sng" algn="ctr">
            <a:solidFill>
              <a:schemeClr val="accent1">
                <a:alpha val="38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83" name="矩形 182"/>
          <p:cNvSpPr/>
          <p:nvPr/>
        </p:nvSpPr>
        <p:spPr>
          <a:xfrm>
            <a:off x="1385025" y="3052659"/>
            <a:ext cx="1397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环路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(cycle)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8973" y="4262422"/>
            <a:ext cx="135537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路径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(path)</a:t>
            </a: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长度为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7" name="直接连接符 186"/>
          <p:cNvCxnSpPr/>
          <p:nvPr/>
        </p:nvCxnSpPr>
        <p:spPr bwMode="auto">
          <a:xfrm flipH="1" flipV="1">
            <a:off x="5624136" y="4198979"/>
            <a:ext cx="1062605" cy="21071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C00000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189" name="矩形 188"/>
          <p:cNvSpPr/>
          <p:nvPr/>
        </p:nvSpPr>
        <p:spPr>
          <a:xfrm>
            <a:off x="1621650" y="6171802"/>
            <a:ext cx="1522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度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(degree)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的顶点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4943926" y="6219834"/>
            <a:ext cx="32923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连通分量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(connected component)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-142671" y="4764538"/>
            <a:ext cx="2050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连通分量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(connected component)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83829" y="5631377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892669" y="5652468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图的基本概念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351466" y="1138395"/>
            <a:ext cx="8496944" cy="18697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基本术语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有向图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(digraph)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：顶点对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&lt;x, y&gt;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是有序的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无向图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undigraph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：顶点对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(x, y)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是无序的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带权网络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(weighted network)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b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每条边有指定的权重，记作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G(V, E, 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())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椭圆 56"/>
          <p:cNvSpPr/>
          <p:nvPr/>
        </p:nvSpPr>
        <p:spPr bwMode="auto">
          <a:xfrm>
            <a:off x="950998" y="3635236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1924407" y="3266663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6374777" y="6154451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1505099" y="5216838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5" name="椭圆 64"/>
          <p:cNvSpPr/>
          <p:nvPr/>
        </p:nvSpPr>
        <p:spPr bwMode="auto">
          <a:xfrm>
            <a:off x="1493121" y="6318251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6365526" y="3108185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7472807" y="5208464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2314610" y="5592646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9" name="椭圆 88"/>
          <p:cNvSpPr/>
          <p:nvPr/>
        </p:nvSpPr>
        <p:spPr bwMode="auto">
          <a:xfrm>
            <a:off x="2422625" y="5020172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0" name="椭圆 89"/>
          <p:cNvSpPr/>
          <p:nvPr/>
        </p:nvSpPr>
        <p:spPr bwMode="auto">
          <a:xfrm>
            <a:off x="4091993" y="3652508"/>
            <a:ext cx="327487" cy="328682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1" name="椭圆 90"/>
          <p:cNvSpPr/>
          <p:nvPr/>
        </p:nvSpPr>
        <p:spPr bwMode="auto">
          <a:xfrm>
            <a:off x="8669782" y="4193349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654470" y="6221197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4940635" y="4140620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4320314" y="5157547"/>
            <a:ext cx="327600" cy="3276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97" name="直接连接符 96"/>
          <p:cNvCxnSpPr>
            <a:stCxn id="57" idx="4"/>
            <a:endCxn id="62" idx="0"/>
          </p:cNvCxnSpPr>
          <p:nvPr/>
        </p:nvCxnSpPr>
        <p:spPr bwMode="auto">
          <a:xfrm>
            <a:off x="1114798" y="3962836"/>
            <a:ext cx="554101" cy="125400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98" name="直接连接符 97"/>
          <p:cNvCxnSpPr>
            <a:stCxn id="57" idx="7"/>
            <a:endCxn id="59" idx="2"/>
          </p:cNvCxnSpPr>
          <p:nvPr/>
        </p:nvCxnSpPr>
        <p:spPr bwMode="auto">
          <a:xfrm flipV="1">
            <a:off x="1230622" y="3430463"/>
            <a:ext cx="693785" cy="25274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99" name="直接连接符 98"/>
          <p:cNvCxnSpPr>
            <a:stCxn id="59" idx="6"/>
            <a:endCxn id="90" idx="2"/>
          </p:cNvCxnSpPr>
          <p:nvPr/>
        </p:nvCxnSpPr>
        <p:spPr bwMode="auto">
          <a:xfrm>
            <a:off x="2252007" y="3430463"/>
            <a:ext cx="1839986" cy="38638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00" name="直接连接符 99"/>
          <p:cNvCxnSpPr>
            <a:stCxn id="90" idx="3"/>
            <a:endCxn id="89" idx="7"/>
          </p:cNvCxnSpPr>
          <p:nvPr/>
        </p:nvCxnSpPr>
        <p:spPr bwMode="auto">
          <a:xfrm flipH="1">
            <a:off x="2702249" y="3933056"/>
            <a:ext cx="1437703" cy="11350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01" name="直接连接符 100"/>
          <p:cNvCxnSpPr>
            <a:stCxn id="62" idx="6"/>
            <a:endCxn id="89" idx="2"/>
          </p:cNvCxnSpPr>
          <p:nvPr/>
        </p:nvCxnSpPr>
        <p:spPr bwMode="auto">
          <a:xfrm flipV="1">
            <a:off x="1832699" y="5183972"/>
            <a:ext cx="589926" cy="19666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02" name="直接连接符 101"/>
          <p:cNvCxnSpPr>
            <a:stCxn id="90" idx="4"/>
            <a:endCxn id="94" idx="1"/>
          </p:cNvCxnSpPr>
          <p:nvPr/>
        </p:nvCxnSpPr>
        <p:spPr bwMode="auto">
          <a:xfrm>
            <a:off x="4255737" y="3981190"/>
            <a:ext cx="732874" cy="20740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03" name="直接连接符 102"/>
          <p:cNvCxnSpPr>
            <a:endCxn id="96" idx="0"/>
          </p:cNvCxnSpPr>
          <p:nvPr/>
        </p:nvCxnSpPr>
        <p:spPr bwMode="auto">
          <a:xfrm flipH="1">
            <a:off x="4484114" y="4380630"/>
            <a:ext cx="488368" cy="77691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04" name="直接连接符 103"/>
          <p:cNvCxnSpPr>
            <a:stCxn id="96" idx="3"/>
            <a:endCxn id="93" idx="7"/>
          </p:cNvCxnSpPr>
          <p:nvPr/>
        </p:nvCxnSpPr>
        <p:spPr bwMode="auto">
          <a:xfrm flipH="1">
            <a:off x="3934094" y="5437171"/>
            <a:ext cx="434196" cy="83200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05" name="直接连接符 104"/>
          <p:cNvCxnSpPr>
            <a:stCxn id="87" idx="5"/>
            <a:endCxn id="93" idx="1"/>
          </p:cNvCxnSpPr>
          <p:nvPr/>
        </p:nvCxnSpPr>
        <p:spPr bwMode="auto">
          <a:xfrm>
            <a:off x="2594234" y="5872270"/>
            <a:ext cx="1108212" cy="39690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06" name="直接连接符 105"/>
          <p:cNvCxnSpPr>
            <a:stCxn id="93" idx="2"/>
            <a:endCxn id="65" idx="6"/>
          </p:cNvCxnSpPr>
          <p:nvPr/>
        </p:nvCxnSpPr>
        <p:spPr bwMode="auto">
          <a:xfrm flipH="1">
            <a:off x="1820721" y="6384997"/>
            <a:ext cx="1833749" cy="9705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16" name="直接连接符 115"/>
          <p:cNvCxnSpPr>
            <a:stCxn id="96" idx="5"/>
            <a:endCxn id="61" idx="1"/>
          </p:cNvCxnSpPr>
          <p:nvPr/>
        </p:nvCxnSpPr>
        <p:spPr bwMode="auto">
          <a:xfrm>
            <a:off x="4599938" y="5437171"/>
            <a:ext cx="1822815" cy="76525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17" name="直接连接符 116"/>
          <p:cNvCxnSpPr>
            <a:stCxn id="81" idx="4"/>
            <a:endCxn id="61" idx="0"/>
          </p:cNvCxnSpPr>
          <p:nvPr/>
        </p:nvCxnSpPr>
        <p:spPr bwMode="auto">
          <a:xfrm>
            <a:off x="6529326" y="3435785"/>
            <a:ext cx="9251" cy="271866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18" name="直接连接符 117"/>
          <p:cNvCxnSpPr>
            <a:stCxn id="81" idx="5"/>
            <a:endCxn id="86" idx="1"/>
          </p:cNvCxnSpPr>
          <p:nvPr/>
        </p:nvCxnSpPr>
        <p:spPr bwMode="auto">
          <a:xfrm>
            <a:off x="6645150" y="3387809"/>
            <a:ext cx="875633" cy="186863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lg" len="lg"/>
            <a:tailEnd type="stealth" w="lg" len="lg"/>
          </a:ln>
          <a:effectLst/>
        </p:spPr>
      </p:cxnSp>
      <p:cxnSp>
        <p:nvCxnSpPr>
          <p:cNvPr id="119" name="直接连接符 118"/>
          <p:cNvCxnSpPr>
            <a:stCxn id="91" idx="3"/>
            <a:endCxn id="86" idx="7"/>
          </p:cNvCxnSpPr>
          <p:nvPr/>
        </p:nvCxnSpPr>
        <p:spPr bwMode="auto">
          <a:xfrm flipH="1">
            <a:off x="7752431" y="4472973"/>
            <a:ext cx="965327" cy="78346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20" name="直接连接符 119"/>
          <p:cNvCxnSpPr>
            <a:stCxn id="81" idx="2"/>
            <a:endCxn id="90" idx="6"/>
          </p:cNvCxnSpPr>
          <p:nvPr/>
        </p:nvCxnSpPr>
        <p:spPr bwMode="auto">
          <a:xfrm flipH="1">
            <a:off x="4419480" y="3271985"/>
            <a:ext cx="1946046" cy="54486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sp>
        <p:nvSpPr>
          <p:cNvPr id="121" name="矩形 120"/>
          <p:cNvSpPr/>
          <p:nvPr/>
        </p:nvSpPr>
        <p:spPr>
          <a:xfrm>
            <a:off x="2131299" y="2914904"/>
            <a:ext cx="5621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入度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b="1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indegree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):2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，出度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b="1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outdegree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):3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22" name="直接连接符 121"/>
          <p:cNvCxnSpPr/>
          <p:nvPr/>
        </p:nvCxnSpPr>
        <p:spPr bwMode="auto">
          <a:xfrm flipV="1">
            <a:off x="8063308" y="5014575"/>
            <a:ext cx="206058" cy="63845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C00000"/>
            </a:solidFill>
            <a:prstDash val="dash"/>
            <a:round/>
            <a:headEnd type="none"/>
            <a:tailEnd type="stealth" w="lg" len="lg"/>
          </a:ln>
          <a:effectLst/>
        </p:spPr>
      </p:cxnSp>
      <p:sp>
        <p:nvSpPr>
          <p:cNvPr id="123" name="矩形 122"/>
          <p:cNvSpPr/>
          <p:nvPr/>
        </p:nvSpPr>
        <p:spPr>
          <a:xfrm>
            <a:off x="7069897" y="5677706"/>
            <a:ext cx="2009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有向环路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(directed cycle)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24" name="直接连接符 123"/>
          <p:cNvCxnSpPr/>
          <p:nvPr/>
        </p:nvCxnSpPr>
        <p:spPr bwMode="auto">
          <a:xfrm>
            <a:off x="3773435" y="3372359"/>
            <a:ext cx="307491" cy="31085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C00000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25" name="直接连接符 124"/>
          <p:cNvCxnSpPr>
            <a:stCxn id="57" idx="5"/>
            <a:endCxn id="89" idx="1"/>
          </p:cNvCxnSpPr>
          <p:nvPr/>
        </p:nvCxnSpPr>
        <p:spPr bwMode="auto">
          <a:xfrm>
            <a:off x="1230622" y="3914860"/>
            <a:ext cx="1239979" cy="11532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31" name="直接连接符 130"/>
          <p:cNvCxnSpPr>
            <a:stCxn id="91" idx="1"/>
            <a:endCxn id="81" idx="6"/>
          </p:cNvCxnSpPr>
          <p:nvPr/>
        </p:nvCxnSpPr>
        <p:spPr bwMode="auto">
          <a:xfrm flipH="1" flipV="1">
            <a:off x="6693126" y="3271985"/>
            <a:ext cx="2024632" cy="969340"/>
          </a:xfrm>
          <a:prstGeom prst="line">
            <a:avLst/>
          </a:prstGeom>
          <a:solidFill>
            <a:schemeClr val="accent1"/>
          </a:solidFill>
          <a:ln w="177800" cap="flat" cmpd="sng" algn="ctr">
            <a:solidFill>
              <a:srgbClr val="92D050">
                <a:alpha val="38000"/>
              </a:srgb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82" name="直接连接符 181"/>
          <p:cNvCxnSpPr>
            <a:stCxn id="96" idx="7"/>
          </p:cNvCxnSpPr>
          <p:nvPr/>
        </p:nvCxnSpPr>
        <p:spPr bwMode="auto">
          <a:xfrm flipV="1">
            <a:off x="4599938" y="4456840"/>
            <a:ext cx="461173" cy="74868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90" name="直接连接符 189"/>
          <p:cNvCxnSpPr>
            <a:stCxn id="93" idx="0"/>
            <a:endCxn id="87" idx="6"/>
          </p:cNvCxnSpPr>
          <p:nvPr/>
        </p:nvCxnSpPr>
        <p:spPr bwMode="auto">
          <a:xfrm flipH="1" flipV="1">
            <a:off x="2642210" y="5756446"/>
            <a:ext cx="1176060" cy="46475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97" name="直接连接符 196"/>
          <p:cNvCxnSpPr>
            <a:stCxn id="94" idx="0"/>
            <a:endCxn id="90" idx="5"/>
          </p:cNvCxnSpPr>
          <p:nvPr/>
        </p:nvCxnSpPr>
        <p:spPr bwMode="auto">
          <a:xfrm flipH="1" flipV="1">
            <a:off x="4371521" y="3933056"/>
            <a:ext cx="732914" cy="20756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220" name="直接连接符 219"/>
          <p:cNvCxnSpPr>
            <a:stCxn id="81" idx="6"/>
            <a:endCxn id="91" idx="1"/>
          </p:cNvCxnSpPr>
          <p:nvPr/>
        </p:nvCxnSpPr>
        <p:spPr bwMode="auto">
          <a:xfrm>
            <a:off x="6693126" y="3271985"/>
            <a:ext cx="2024632" cy="96934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226" name="直接连接符 225"/>
          <p:cNvCxnSpPr>
            <a:stCxn id="86" idx="1"/>
            <a:endCxn id="81" idx="5"/>
          </p:cNvCxnSpPr>
          <p:nvPr/>
        </p:nvCxnSpPr>
        <p:spPr bwMode="auto">
          <a:xfrm flipH="1" flipV="1">
            <a:off x="6645150" y="3387809"/>
            <a:ext cx="875633" cy="1868631"/>
          </a:xfrm>
          <a:prstGeom prst="line">
            <a:avLst/>
          </a:prstGeom>
          <a:solidFill>
            <a:schemeClr val="accent1"/>
          </a:solidFill>
          <a:ln w="177800" cap="flat" cmpd="sng" algn="ctr">
            <a:solidFill>
              <a:srgbClr val="92D050">
                <a:alpha val="38000"/>
              </a:srgb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29" name="直接连接符 228"/>
          <p:cNvCxnSpPr>
            <a:stCxn id="86" idx="7"/>
            <a:endCxn id="91" idx="3"/>
          </p:cNvCxnSpPr>
          <p:nvPr/>
        </p:nvCxnSpPr>
        <p:spPr bwMode="auto">
          <a:xfrm flipV="1">
            <a:off x="7752431" y="4472973"/>
            <a:ext cx="965327" cy="783467"/>
          </a:xfrm>
          <a:prstGeom prst="line">
            <a:avLst/>
          </a:prstGeom>
          <a:solidFill>
            <a:schemeClr val="accent1"/>
          </a:solidFill>
          <a:ln w="177800" cap="flat" cmpd="sng" algn="ctr">
            <a:solidFill>
              <a:srgbClr val="92D050">
                <a:alpha val="38000"/>
              </a:srgb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35" name="直接连接符 234"/>
          <p:cNvCxnSpPr>
            <a:stCxn id="65" idx="6"/>
            <a:endCxn id="93" idx="2"/>
          </p:cNvCxnSpPr>
          <p:nvPr/>
        </p:nvCxnSpPr>
        <p:spPr bwMode="auto">
          <a:xfrm flipV="1">
            <a:off x="1820721" y="6384997"/>
            <a:ext cx="1833749" cy="97054"/>
          </a:xfrm>
          <a:prstGeom prst="line">
            <a:avLst/>
          </a:prstGeom>
          <a:solidFill>
            <a:schemeClr val="accent1"/>
          </a:solidFill>
          <a:ln w="177800" cap="flat" cmpd="sng" algn="ctr">
            <a:solidFill>
              <a:srgbClr val="92D050">
                <a:alpha val="38000"/>
              </a:srgb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38" name="直接连接符 237"/>
          <p:cNvCxnSpPr>
            <a:stCxn id="93" idx="7"/>
            <a:endCxn id="96" idx="3"/>
          </p:cNvCxnSpPr>
          <p:nvPr/>
        </p:nvCxnSpPr>
        <p:spPr bwMode="auto">
          <a:xfrm flipV="1">
            <a:off x="3934094" y="5437171"/>
            <a:ext cx="434196" cy="832002"/>
          </a:xfrm>
          <a:prstGeom prst="line">
            <a:avLst/>
          </a:prstGeom>
          <a:solidFill>
            <a:schemeClr val="accent1"/>
          </a:solidFill>
          <a:ln w="177800" cap="flat" cmpd="sng" algn="ctr">
            <a:solidFill>
              <a:srgbClr val="92D050">
                <a:alpha val="38000"/>
              </a:srgb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41" name="直接连接符 240"/>
          <p:cNvCxnSpPr>
            <a:stCxn id="96" idx="0"/>
            <a:endCxn id="94" idx="3"/>
          </p:cNvCxnSpPr>
          <p:nvPr/>
        </p:nvCxnSpPr>
        <p:spPr bwMode="auto">
          <a:xfrm flipV="1">
            <a:off x="4484114" y="4420244"/>
            <a:ext cx="504497" cy="737303"/>
          </a:xfrm>
          <a:prstGeom prst="line">
            <a:avLst/>
          </a:prstGeom>
          <a:solidFill>
            <a:schemeClr val="accent1"/>
          </a:solidFill>
          <a:ln w="177800" cap="flat" cmpd="sng" algn="ctr">
            <a:solidFill>
              <a:srgbClr val="92D050">
                <a:alpha val="38000"/>
              </a:srgb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44" name="直接连接符 243"/>
          <p:cNvCxnSpPr>
            <a:stCxn id="94" idx="1"/>
          </p:cNvCxnSpPr>
          <p:nvPr/>
        </p:nvCxnSpPr>
        <p:spPr bwMode="auto">
          <a:xfrm flipH="1" flipV="1">
            <a:off x="4260891" y="3960340"/>
            <a:ext cx="727720" cy="228256"/>
          </a:xfrm>
          <a:prstGeom prst="line">
            <a:avLst/>
          </a:prstGeom>
          <a:solidFill>
            <a:schemeClr val="accent1"/>
          </a:solidFill>
          <a:ln w="177800" cap="flat" cmpd="sng" algn="ctr">
            <a:solidFill>
              <a:srgbClr val="92D050">
                <a:alpha val="38000"/>
              </a:srgb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48" name="直接连接符 247"/>
          <p:cNvCxnSpPr>
            <a:stCxn id="90" idx="2"/>
          </p:cNvCxnSpPr>
          <p:nvPr/>
        </p:nvCxnSpPr>
        <p:spPr bwMode="auto">
          <a:xfrm flipH="1" flipV="1">
            <a:off x="2262961" y="3420850"/>
            <a:ext cx="1829032" cy="395999"/>
          </a:xfrm>
          <a:prstGeom prst="line">
            <a:avLst/>
          </a:prstGeom>
          <a:solidFill>
            <a:schemeClr val="accent1"/>
          </a:solidFill>
          <a:ln w="177800" cap="flat" cmpd="sng" algn="ctr">
            <a:solidFill>
              <a:srgbClr val="92D050">
                <a:alpha val="38000"/>
              </a:srgb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50" name="直接连接符 249"/>
          <p:cNvCxnSpPr>
            <a:stCxn id="59" idx="2"/>
            <a:endCxn id="57" idx="7"/>
          </p:cNvCxnSpPr>
          <p:nvPr/>
        </p:nvCxnSpPr>
        <p:spPr bwMode="auto">
          <a:xfrm flipH="1">
            <a:off x="1230622" y="3430463"/>
            <a:ext cx="693785" cy="252749"/>
          </a:xfrm>
          <a:prstGeom prst="line">
            <a:avLst/>
          </a:prstGeom>
          <a:solidFill>
            <a:schemeClr val="accent1"/>
          </a:solidFill>
          <a:ln w="177800" cap="flat" cmpd="sng" algn="ctr">
            <a:solidFill>
              <a:srgbClr val="92D050">
                <a:alpha val="38000"/>
              </a:srgb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53" name="矩形 252"/>
          <p:cNvSpPr/>
          <p:nvPr/>
        </p:nvSpPr>
        <p:spPr>
          <a:xfrm>
            <a:off x="485766" y="5585541"/>
            <a:ext cx="1452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长为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的通路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54" name="直接连接符 253"/>
          <p:cNvCxnSpPr/>
          <p:nvPr/>
        </p:nvCxnSpPr>
        <p:spPr bwMode="auto">
          <a:xfrm>
            <a:off x="1802872" y="6018788"/>
            <a:ext cx="570670" cy="4261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C00000"/>
            </a:solidFill>
            <a:prstDash val="dash"/>
            <a:round/>
            <a:headEnd type="none"/>
            <a:tailEnd type="stealth" w="lg" len="lg"/>
          </a:ln>
          <a:effectLst/>
        </p:spPr>
      </p:cxnSp>
      <p:grpSp>
        <p:nvGrpSpPr>
          <p:cNvPr id="5" name="组合 4"/>
          <p:cNvGrpSpPr/>
          <p:nvPr/>
        </p:nvGrpSpPr>
        <p:grpSpPr>
          <a:xfrm>
            <a:off x="854459" y="3343119"/>
            <a:ext cx="7342163" cy="3472009"/>
            <a:chOff x="854459" y="3343119"/>
            <a:chExt cx="7342163" cy="3472009"/>
          </a:xfrm>
        </p:grpSpPr>
        <p:grpSp>
          <p:nvGrpSpPr>
            <p:cNvPr id="4" name="组合 3"/>
            <p:cNvGrpSpPr/>
            <p:nvPr/>
          </p:nvGrpSpPr>
          <p:grpSpPr>
            <a:xfrm>
              <a:off x="854459" y="3343119"/>
              <a:ext cx="7342163" cy="2985077"/>
              <a:chOff x="854459" y="3343119"/>
              <a:chExt cx="7342163" cy="2985077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551936" y="3584925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2.1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949856" y="4249551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4.3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854459" y="4500602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3.9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734846" y="4879047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2.0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865132" y="4172483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5.2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717794" y="3643668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4.2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308647" y="3505621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4.4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609123" y="3702446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1.9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4270484" y="4087663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1.8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932036" y="4658528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2.5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4132854" y="4554336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2.3</a:t>
                </a:r>
                <a:endParaRPr lang="zh-CN" altLang="en-US" sz="16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669885" y="5498974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2.3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3049427" y="5612137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2.8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2675893" y="5989642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2.8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5136601" y="5784113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5.0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921102" y="4520949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7.0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7124871" y="4064885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5.1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7661588" y="3343119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5.4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699370" y="4456840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2.8</a:t>
                </a:r>
                <a:endParaRPr lang="zh-CN" altLang="en-US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2373542" y="6476574"/>
              <a:ext cx="4972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4.4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图的基本概念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351466" y="1138395"/>
            <a:ext cx="8496944" cy="4562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基本术语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简单路径：若路径上各顶点 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400" b="1" baseline="-25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, v</a:t>
            </a:r>
            <a:r>
              <a:rPr lang="en-US" altLang="zh-CN" sz="2400" b="1" baseline="-25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, ..., 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400" b="1" baseline="-25000" dirty="0" err="1">
                <a:latin typeface="微软雅黑" panose="020B0503020204020204" charset="-122"/>
                <a:ea typeface="微软雅黑" panose="020B0503020204020204" charset="-122"/>
              </a:rPr>
              <a:t>m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均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互相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重复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则称这样的路径为简单路径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连通图与连通分量：在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无向图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若从顶点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到顶点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v2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有路径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则称顶点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v2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连通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的。如果图中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任意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一对顶点都是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连通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则称此图是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连通图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非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连通图的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极大连通子图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叫做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连通分量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强连通图与强连通分量：在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有向图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若对于每一对顶点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400" b="1" baseline="-25000" dirty="0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400" b="1" baseline="-25000" dirty="0" err="1">
                <a:latin typeface="微软雅黑" panose="020B0503020204020204" charset="-122"/>
                <a:ea typeface="微软雅黑" panose="020B0503020204020204" charset="-122"/>
              </a:rPr>
              <a:t>j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都存在一条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400" b="1" baseline="-25000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400" b="1" baseline="-25000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和从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400" b="1" baseline="-25000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400" b="1" baseline="-25000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的路径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则称此图是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连通图。非强连通图的极大强连通子图叫做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强连通分量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图的基本概念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365323" y="1880848"/>
          <a:ext cx="4212468" cy="4212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1800200"/>
                <a:gridCol w="1116124"/>
              </a:tblGrid>
              <a:tr h="6382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无向图</a:t>
                      </a:r>
                      <a:endParaRPr lang="zh-CN" altLang="en-US" sz="24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顶点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边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通信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手机、电脑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光纤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电路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处理器、寄存器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导线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力学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关节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杆、梁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经济学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股份、货币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交易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交通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路口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街道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社交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人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朋友关系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神经网络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神经元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神经突触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4668564" y="1880846"/>
          <a:ext cx="4212468" cy="421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156"/>
                <a:gridCol w="1404156"/>
                <a:gridCol w="1404156"/>
              </a:tblGrid>
              <a:tr h="6382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有向图</a:t>
                      </a:r>
                      <a:endParaRPr lang="zh-CN" altLang="en-US" sz="24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顶点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边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网页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页面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超链接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调度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任务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优先级关系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经济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银行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交易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通信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人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呼叫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传染病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人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感染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引用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文章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引用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510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控制流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代码块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调用流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0" name="TextBox 20"/>
          <p:cNvSpPr txBox="1">
            <a:spLocks noChangeArrowheads="1"/>
          </p:cNvSpPr>
          <p:nvPr/>
        </p:nvSpPr>
        <p:spPr bwMode="auto">
          <a:xfrm>
            <a:off x="395536" y="1196752"/>
            <a:ext cx="2592288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图的应用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回顾：完全二叉树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59024" y="1124835"/>
            <a:ext cx="8533456" cy="954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完全二叉树：除了最后一层外，其他各层全是满的，并且最后一层的节点尽可能往左靠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341561" y="2277042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8" name="直接箭头连接符 7"/>
          <p:cNvCxnSpPr>
            <a:stCxn id="7" idx="3"/>
            <a:endCxn id="10" idx="7"/>
          </p:cNvCxnSpPr>
          <p:nvPr/>
        </p:nvCxnSpPr>
        <p:spPr bwMode="auto">
          <a:xfrm flipH="1">
            <a:off x="1721855" y="2708920"/>
            <a:ext cx="693523" cy="43303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" name="直接箭头连接符 8"/>
          <p:cNvCxnSpPr>
            <a:stCxn id="7" idx="5"/>
            <a:endCxn id="11" idx="1"/>
          </p:cNvCxnSpPr>
          <p:nvPr/>
        </p:nvCxnSpPr>
        <p:spPr bwMode="auto">
          <a:xfrm>
            <a:off x="2771800" y="2708920"/>
            <a:ext cx="767340" cy="3965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10" name="椭圆 9"/>
          <p:cNvSpPr/>
          <p:nvPr/>
        </p:nvSpPr>
        <p:spPr bwMode="auto">
          <a:xfrm>
            <a:off x="1291616" y="3067853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465323" y="3031347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609742" y="3957487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1874103" y="3992406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017627" y="3961373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3998206" y="3956046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1551048" y="5119344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2182540" y="5111544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21" name="直接箭头连接符 20"/>
          <p:cNvCxnSpPr>
            <a:stCxn id="10" idx="3"/>
            <a:endCxn id="12" idx="0"/>
          </p:cNvCxnSpPr>
          <p:nvPr/>
        </p:nvCxnSpPr>
        <p:spPr bwMode="auto">
          <a:xfrm flipH="1">
            <a:off x="861770" y="3499731"/>
            <a:ext cx="503663" cy="45775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3" name="直接箭头连接符 22"/>
          <p:cNvCxnSpPr>
            <a:stCxn id="10" idx="5"/>
            <a:endCxn id="14" idx="0"/>
          </p:cNvCxnSpPr>
          <p:nvPr/>
        </p:nvCxnSpPr>
        <p:spPr bwMode="auto">
          <a:xfrm>
            <a:off x="1721855" y="3499731"/>
            <a:ext cx="404276" cy="49267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4" name="直接箭头连接符 23"/>
          <p:cNvCxnSpPr>
            <a:stCxn id="11" idx="5"/>
          </p:cNvCxnSpPr>
          <p:nvPr/>
        </p:nvCxnSpPr>
        <p:spPr bwMode="auto">
          <a:xfrm>
            <a:off x="3895562" y="3463225"/>
            <a:ext cx="345988" cy="49426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5" name="直接箭头连接符 24"/>
          <p:cNvCxnSpPr>
            <a:stCxn id="11" idx="3"/>
            <a:endCxn id="15" idx="0"/>
          </p:cNvCxnSpPr>
          <p:nvPr/>
        </p:nvCxnSpPr>
        <p:spPr bwMode="auto">
          <a:xfrm flipH="1">
            <a:off x="3269655" y="3463225"/>
            <a:ext cx="269485" cy="49814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7" name="直接箭头连接符 26"/>
          <p:cNvCxnSpPr>
            <a:endCxn id="18" idx="0"/>
          </p:cNvCxnSpPr>
          <p:nvPr/>
        </p:nvCxnSpPr>
        <p:spPr bwMode="auto">
          <a:xfrm flipH="1">
            <a:off x="1803076" y="4466475"/>
            <a:ext cx="182073" cy="652869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8" name="直接箭头连接符 27"/>
          <p:cNvCxnSpPr/>
          <p:nvPr/>
        </p:nvCxnSpPr>
        <p:spPr bwMode="auto">
          <a:xfrm>
            <a:off x="2271547" y="4463463"/>
            <a:ext cx="157448" cy="65588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113" name="椭圆 112"/>
          <p:cNvSpPr/>
          <p:nvPr/>
        </p:nvSpPr>
        <p:spPr bwMode="auto">
          <a:xfrm>
            <a:off x="958673" y="5119344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114" name="直接箭头连接符 113"/>
          <p:cNvCxnSpPr/>
          <p:nvPr/>
        </p:nvCxnSpPr>
        <p:spPr bwMode="auto">
          <a:xfrm>
            <a:off x="988583" y="4463463"/>
            <a:ext cx="157448" cy="65588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115" name="椭圆 114"/>
          <p:cNvSpPr/>
          <p:nvPr/>
        </p:nvSpPr>
        <p:spPr bwMode="auto">
          <a:xfrm>
            <a:off x="2783176" y="5111544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116" name="直接箭头连接符 115"/>
          <p:cNvCxnSpPr>
            <a:stCxn id="15" idx="4"/>
          </p:cNvCxnSpPr>
          <p:nvPr/>
        </p:nvCxnSpPr>
        <p:spPr bwMode="auto">
          <a:xfrm flipH="1">
            <a:off x="3090199" y="4467349"/>
            <a:ext cx="179456" cy="660149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47" name="椭圆 46"/>
          <p:cNvSpPr/>
          <p:nvPr/>
        </p:nvSpPr>
        <p:spPr bwMode="auto">
          <a:xfrm>
            <a:off x="240113" y="5100378"/>
            <a:ext cx="504056" cy="505976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12700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547135" y="4463463"/>
            <a:ext cx="182073" cy="652869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59" name="TextBox 20"/>
          <p:cNvSpPr txBox="1">
            <a:spLocks noChangeArrowheads="1"/>
          </p:cNvSpPr>
          <p:nvPr/>
        </p:nvSpPr>
        <p:spPr bwMode="auto">
          <a:xfrm>
            <a:off x="5810676" y="2615362"/>
            <a:ext cx="3168352" cy="1384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二叉树的层：具有相同深度的节点所在的层相同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 bwMode="auto">
          <a:xfrm>
            <a:off x="3082371" y="2492896"/>
            <a:ext cx="1626381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ysDash"/>
            <a:round/>
            <a:headEnd type="none"/>
            <a:tailEnd type="stealth" w="lg" len="lg"/>
          </a:ln>
          <a:effectLst/>
        </p:spPr>
      </p:cxnSp>
      <p:sp>
        <p:nvSpPr>
          <p:cNvPr id="33" name="矩形 32"/>
          <p:cNvSpPr/>
          <p:nvPr/>
        </p:nvSpPr>
        <p:spPr>
          <a:xfrm>
            <a:off x="4696239" y="2277042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3" name="直接箭头连接符 62"/>
          <p:cNvCxnSpPr/>
          <p:nvPr/>
        </p:nvCxnSpPr>
        <p:spPr bwMode="auto">
          <a:xfrm>
            <a:off x="4063385" y="3261603"/>
            <a:ext cx="645367" cy="59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ysDash"/>
            <a:round/>
            <a:headEnd type="none"/>
            <a:tailEnd type="stealth" w="lg" len="lg"/>
          </a:ln>
          <a:effectLst/>
        </p:spPr>
      </p:cxnSp>
      <p:sp>
        <p:nvSpPr>
          <p:cNvPr id="64" name="矩形 63"/>
          <p:cNvSpPr/>
          <p:nvPr/>
        </p:nvSpPr>
        <p:spPr>
          <a:xfrm>
            <a:off x="4696239" y="3040370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9" name="直接箭头连接符 68"/>
          <p:cNvCxnSpPr/>
          <p:nvPr/>
        </p:nvCxnSpPr>
        <p:spPr bwMode="auto">
          <a:xfrm flipV="1">
            <a:off x="4506747" y="4208532"/>
            <a:ext cx="249758" cy="50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ysDash"/>
            <a:round/>
            <a:headEnd type="none"/>
            <a:tailEnd type="stealth" w="lg" len="lg"/>
          </a:ln>
          <a:effectLst/>
        </p:spPr>
      </p:cxnSp>
      <p:sp>
        <p:nvSpPr>
          <p:cNvPr id="70" name="矩形 69"/>
          <p:cNvSpPr/>
          <p:nvPr/>
        </p:nvSpPr>
        <p:spPr>
          <a:xfrm>
            <a:off x="4696239" y="4000357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3" name="直接箭头连接符 72"/>
          <p:cNvCxnSpPr>
            <a:endCxn id="74" idx="1"/>
          </p:cNvCxnSpPr>
          <p:nvPr/>
        </p:nvCxnSpPr>
        <p:spPr bwMode="auto">
          <a:xfrm>
            <a:off x="3465323" y="5331210"/>
            <a:ext cx="1230916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ysDash"/>
            <a:round/>
            <a:headEnd type="none"/>
            <a:tailEnd type="stealth" w="lg" len="lg"/>
          </a:ln>
          <a:effectLst/>
        </p:spPr>
      </p:cxnSp>
      <p:sp>
        <p:nvSpPr>
          <p:cNvPr id="74" name="矩形 73"/>
          <p:cNvSpPr/>
          <p:nvPr/>
        </p:nvSpPr>
        <p:spPr>
          <a:xfrm>
            <a:off x="4696239" y="5100378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20"/>
              <p:cNvSpPr txBox="1">
                <a:spLocks noChangeArrowheads="1"/>
              </p:cNvSpPr>
              <p:nvPr/>
            </p:nvSpPr>
            <p:spPr bwMode="auto">
              <a:xfrm>
                <a:off x="5800529" y="4139680"/>
                <a:ext cx="3168352" cy="9651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800" b="1" dirty="0">
                    <a:latin typeface="微软雅黑" panose="020B0503020204020204" charset="-122"/>
                    <a:ea typeface="微软雅黑" panose="020B0503020204020204" charset="-122"/>
                  </a:rPr>
                  <a:t>第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𝒊</m:t>
                    </m:r>
                  </m:oMath>
                </a14:m>
                <a:r>
                  <a:rPr lang="zh-CN" altLang="en-US" sz="2800" b="1" dirty="0">
                    <a:latin typeface="微软雅黑" panose="020B0503020204020204" charset="-122"/>
                    <a:ea typeface="微软雅黑" panose="020B0503020204020204" charset="-122"/>
                  </a:rPr>
                  <a:t> 层的最大节点数：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𝒊</m:t>
                        </m:r>
                      </m:sup>
                    </m:sSup>
                  </m:oMath>
                </a14:m>
                <a:endParaRPr lang="en-US" altLang="zh-CN" sz="28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0529" y="4139680"/>
                <a:ext cx="3168352" cy="965136"/>
              </a:xfrm>
              <a:prstGeom prst="rect">
                <a:avLst/>
              </a:prstGeom>
              <a:blipFill rotWithShape="1">
                <a:blip r:embed="rId1"/>
                <a:stretch>
                  <a:fillRect l="-14" t="-12" r="4" b="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/>
          <p:cNvSpPr/>
          <p:nvPr/>
        </p:nvSpPr>
        <p:spPr>
          <a:xfrm>
            <a:off x="2088852" y="5906889"/>
            <a:ext cx="5060790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任意节点的平衡因子皆大于等于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zh-CN" altLang="en-US" sz="2400" dirty="0"/>
          </a:p>
        </p:txBody>
      </p:sp>
    </p:spTree>
  </p:cSld>
  <p:clrMapOvr>
    <a:masterClrMapping/>
  </p:clrMapOvr>
  <p:transition advTm="157"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图的基本概念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395536" y="1844827"/>
          <a:ext cx="5788265" cy="4392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9201"/>
                <a:gridCol w="4359064"/>
              </a:tblGrid>
              <a:tr h="48805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无向图</a:t>
                      </a:r>
                      <a:endParaRPr lang="zh-CN" altLang="en-US" sz="24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顶点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90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s-t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通路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是否存在从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到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t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的通路？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90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s-t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最短路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从</a:t>
                      </a:r>
                      <a:r>
                        <a:rPr lang="en-US" altLang="zh-CN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s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到</a:t>
                      </a:r>
                      <a:r>
                        <a:rPr lang="en-US" altLang="zh-CN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t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的最短路径是什么？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904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环路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图中是否存在环路？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904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欧拉环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是否存在一环路经过每条</a:t>
                      </a: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边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仅一次？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904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哈密尔顿环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是否存在一环路经过每个</a:t>
                      </a: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顶点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仅一次？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904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连通性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是否存在连通所有顶点的路径？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904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平面性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图是否无交叉边？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904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二分性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是否可以去掉一节点后图不再连通？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904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图的同构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两个不同的邻接表是否代表同一个图？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904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最小生成树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在带权网络上求解权重之和最小的生成树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0" name="TextBox 20"/>
          <p:cNvSpPr txBox="1">
            <a:spLocks noChangeArrowheads="1"/>
          </p:cNvSpPr>
          <p:nvPr/>
        </p:nvSpPr>
        <p:spPr bwMode="auto">
          <a:xfrm>
            <a:off x="395536" y="1196752"/>
            <a:ext cx="518457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无向图的经典问题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7526145" y="1722765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662049" y="2567697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7526145" y="2567697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8390145" y="2567697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>
            <a:stCxn id="6" idx="4"/>
            <a:endCxn id="8" idx="0"/>
          </p:cNvCxnSpPr>
          <p:nvPr/>
        </p:nvCxnSpPr>
        <p:spPr bwMode="auto">
          <a:xfrm>
            <a:off x="7742145" y="2154765"/>
            <a:ext cx="0" cy="41293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2" name="直接箭头连接符 11"/>
          <p:cNvCxnSpPr>
            <a:stCxn id="8" idx="2"/>
            <a:endCxn id="7" idx="6"/>
          </p:cNvCxnSpPr>
          <p:nvPr/>
        </p:nvCxnSpPr>
        <p:spPr bwMode="auto">
          <a:xfrm flipH="1">
            <a:off x="7094049" y="2783697"/>
            <a:ext cx="432096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6" name="直接箭头连接符 15"/>
          <p:cNvCxnSpPr>
            <a:stCxn id="6" idx="3"/>
            <a:endCxn id="7" idx="7"/>
          </p:cNvCxnSpPr>
          <p:nvPr/>
        </p:nvCxnSpPr>
        <p:spPr bwMode="auto">
          <a:xfrm flipH="1">
            <a:off x="7030784" y="2091500"/>
            <a:ext cx="558626" cy="53946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>
            <a:off x="7958145" y="2729785"/>
            <a:ext cx="432096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>
            <a:off x="7958145" y="2855729"/>
            <a:ext cx="481512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18" name="弧形 17"/>
          <p:cNvSpPr/>
          <p:nvPr/>
        </p:nvSpPr>
        <p:spPr bwMode="auto">
          <a:xfrm rot="16718451">
            <a:off x="6712737" y="2089892"/>
            <a:ext cx="1410743" cy="1099625"/>
          </a:xfrm>
          <a:prstGeom prst="arc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 bwMode="auto">
          <a:xfrm rot="16529192" flipV="1">
            <a:off x="7407563" y="1766074"/>
            <a:ext cx="998327" cy="1366600"/>
          </a:xfrm>
          <a:prstGeom prst="arc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 bwMode="auto">
          <a:xfrm rot="16200000" flipH="1">
            <a:off x="7296010" y="2155718"/>
            <a:ext cx="872220" cy="1711728"/>
          </a:xfrm>
          <a:prstGeom prst="arc">
            <a:avLst>
              <a:gd name="adj1" fmla="val 16200000"/>
              <a:gd name="adj2" fmla="val 5512687"/>
            </a:avLst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326679" y="35145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欧拉环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7577562" y="3954248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6713466" y="4799180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7577562" y="4799180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8441562" y="4799180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stCxn id="27" idx="4"/>
            <a:endCxn id="29" idx="0"/>
          </p:cNvCxnSpPr>
          <p:nvPr/>
        </p:nvCxnSpPr>
        <p:spPr bwMode="auto">
          <a:xfrm>
            <a:off x="7793562" y="4386248"/>
            <a:ext cx="0" cy="41293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2" name="直接箭头连接符 31"/>
          <p:cNvCxnSpPr>
            <a:stCxn id="29" idx="2"/>
            <a:endCxn id="28" idx="6"/>
          </p:cNvCxnSpPr>
          <p:nvPr/>
        </p:nvCxnSpPr>
        <p:spPr bwMode="auto">
          <a:xfrm flipH="1">
            <a:off x="7145466" y="5015180"/>
            <a:ext cx="432096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3" name="直接箭头连接符 32"/>
          <p:cNvCxnSpPr>
            <a:stCxn id="27" idx="3"/>
            <a:endCxn id="28" idx="7"/>
          </p:cNvCxnSpPr>
          <p:nvPr/>
        </p:nvCxnSpPr>
        <p:spPr bwMode="auto">
          <a:xfrm flipH="1">
            <a:off x="7082201" y="4322983"/>
            <a:ext cx="558626" cy="53946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34" name="直接箭头连接符 33"/>
          <p:cNvCxnSpPr/>
          <p:nvPr/>
        </p:nvCxnSpPr>
        <p:spPr bwMode="auto">
          <a:xfrm flipH="1">
            <a:off x="8009562" y="4961268"/>
            <a:ext cx="432096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35" name="直接箭头连接符 34"/>
          <p:cNvCxnSpPr/>
          <p:nvPr/>
        </p:nvCxnSpPr>
        <p:spPr bwMode="auto">
          <a:xfrm>
            <a:off x="8009562" y="5087212"/>
            <a:ext cx="481512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sp>
        <p:nvSpPr>
          <p:cNvPr id="36" name="弧形 35"/>
          <p:cNvSpPr/>
          <p:nvPr/>
        </p:nvSpPr>
        <p:spPr bwMode="auto">
          <a:xfrm rot="16718451">
            <a:off x="6764154" y="4321375"/>
            <a:ext cx="1410743" cy="1099625"/>
          </a:xfrm>
          <a:prstGeom prst="arc">
            <a:avLst/>
          </a:prstGeom>
          <a:noFill/>
          <a:ln w="22225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弧形 36"/>
          <p:cNvSpPr/>
          <p:nvPr/>
        </p:nvSpPr>
        <p:spPr bwMode="auto">
          <a:xfrm rot="16529192" flipV="1">
            <a:off x="7458980" y="3997557"/>
            <a:ext cx="998327" cy="1366600"/>
          </a:xfrm>
          <a:prstGeom prst="arc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弧形 37"/>
          <p:cNvSpPr/>
          <p:nvPr/>
        </p:nvSpPr>
        <p:spPr bwMode="auto">
          <a:xfrm rot="16200000" flipH="1">
            <a:off x="7347427" y="4387201"/>
            <a:ext cx="872220" cy="1711728"/>
          </a:xfrm>
          <a:prstGeom prst="arc">
            <a:avLst>
              <a:gd name="adj1" fmla="val 16200000"/>
              <a:gd name="adj2" fmla="val 5512687"/>
            </a:avLst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147263" y="5745994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哈密尔顿环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图的基本概念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395536" y="1844824"/>
          <a:ext cx="8455150" cy="43204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8192"/>
                <a:gridCol w="6726958"/>
              </a:tblGrid>
              <a:tr h="5838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有向图</a:t>
                      </a:r>
                      <a:endParaRPr lang="zh-CN" altLang="en-US" sz="24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顶点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70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s-&gt;t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通路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是否存在从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到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t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的通路？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70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s-&gt;t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最短路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从</a:t>
                      </a:r>
                      <a:r>
                        <a:rPr lang="en-US" altLang="zh-CN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s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到</a:t>
                      </a:r>
                      <a:r>
                        <a:rPr lang="en-US" altLang="zh-CN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t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的最短路径是什么？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7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有向环路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图中是否存在有向环路？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7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拓扑排序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可否把有向图重新绘制使得所有向边朝同一方向？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7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强连通性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是否图中任意两顶点都能互通？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7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网页排名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根据网页间的超链接计算网页的重要性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7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欧拉环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是否存在一环路经过每条</a:t>
                      </a: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边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仅一次？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7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哈密尔顿环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是否存在一环路经过每个</a:t>
                      </a: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顶点</a:t>
                      </a:r>
                      <a:r>
                        <a:rPr lang="zh-CN" altLang="en-US" sz="1800" b="1" kern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仅一次？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0" name="TextBox 20"/>
          <p:cNvSpPr txBox="1">
            <a:spLocks noChangeArrowheads="1"/>
          </p:cNvSpPr>
          <p:nvPr/>
        </p:nvSpPr>
        <p:spPr bwMode="auto">
          <a:xfrm>
            <a:off x="395536" y="1196752"/>
            <a:ext cx="518457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有向图的经典问题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20"/>
          <p:cNvSpPr txBox="1">
            <a:spLocks noChangeArrowheads="1"/>
          </p:cNvSpPr>
          <p:nvPr/>
        </p:nvSpPr>
        <p:spPr bwMode="auto">
          <a:xfrm>
            <a:off x="179512" y="1149132"/>
            <a:ext cx="8246938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回顾：树的存储表示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图的存储表示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395536" y="1853723"/>
          <a:ext cx="1655992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054"/>
                <a:gridCol w="408075"/>
                <a:gridCol w="413830"/>
                <a:gridCol w="43003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zh-CN" altLang="en-US" b="1" dirty="0">
                        <a:solidFill>
                          <a:srgbClr val="7030A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数据</a:t>
                      </a:r>
                      <a:endParaRPr lang="zh-CN" altLang="en-US" sz="1800" b="1" kern="1200" dirty="0">
                        <a:solidFill>
                          <a:srgbClr val="7030A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父亲</a:t>
                      </a:r>
                      <a:endParaRPr lang="zh-CN" altLang="en-US" sz="1800" b="1" kern="1200" dirty="0">
                        <a:solidFill>
                          <a:srgbClr val="7030A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孩子</a:t>
                      </a:r>
                      <a:endParaRPr lang="zh-CN" altLang="en-US" sz="1800" b="1" kern="1200" dirty="0">
                        <a:solidFill>
                          <a:srgbClr val="7030A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^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^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R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-1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^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F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^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^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K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^</a:t>
                      </a:r>
                      <a:endParaRPr lang="zh-CN" alt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矩形 19"/>
          <p:cNvSpPr/>
          <p:nvPr/>
        </p:nvSpPr>
        <p:spPr bwMode="auto">
          <a:xfrm>
            <a:off x="2335828" y="2506663"/>
            <a:ext cx="299412" cy="360040"/>
          </a:xfrm>
          <a:prstGeom prst="rect">
            <a:avLst/>
          </a:prstGeom>
          <a:solidFill>
            <a:srgbClr val="FFC000">
              <a:alpha val="73000"/>
            </a:srgbClr>
          </a:solidFill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 bwMode="auto">
          <a:xfrm>
            <a:off x="1846855" y="2689410"/>
            <a:ext cx="478224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2" name="椭圆 21"/>
          <p:cNvSpPr/>
          <p:nvPr/>
        </p:nvSpPr>
        <p:spPr bwMode="auto">
          <a:xfrm>
            <a:off x="1799890" y="2649509"/>
            <a:ext cx="72000" cy="72008"/>
          </a:xfrm>
          <a:prstGeom prst="ellipse">
            <a:avLst/>
          </a:prstGeom>
          <a:solidFill>
            <a:schemeClr val="accent4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74847" y="3364586"/>
            <a:ext cx="72000" cy="72008"/>
          </a:xfrm>
          <a:prstGeom prst="ellipse">
            <a:avLst/>
          </a:prstGeom>
          <a:solidFill>
            <a:schemeClr val="accent4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1774847" y="4876754"/>
            <a:ext cx="72000" cy="72008"/>
          </a:xfrm>
          <a:prstGeom prst="ellipse">
            <a:avLst/>
          </a:prstGeom>
          <a:solidFill>
            <a:schemeClr val="accent4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2640020" y="2506663"/>
            <a:ext cx="299412" cy="36004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287830" y="2506663"/>
            <a:ext cx="299412" cy="360040"/>
          </a:xfrm>
          <a:prstGeom prst="rect">
            <a:avLst/>
          </a:prstGeom>
          <a:solidFill>
            <a:srgbClr val="FFC000">
              <a:alpha val="73000"/>
            </a:srgbClr>
          </a:solidFill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/>
          <p:cNvCxnSpPr/>
          <p:nvPr/>
        </p:nvCxnSpPr>
        <p:spPr bwMode="auto">
          <a:xfrm>
            <a:off x="2798857" y="2689410"/>
            <a:ext cx="478224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8" name="椭圆 27"/>
          <p:cNvSpPr/>
          <p:nvPr/>
        </p:nvSpPr>
        <p:spPr bwMode="auto">
          <a:xfrm>
            <a:off x="2751892" y="2649509"/>
            <a:ext cx="72000" cy="72008"/>
          </a:xfrm>
          <a:prstGeom prst="ellipse">
            <a:avLst/>
          </a:prstGeom>
          <a:solidFill>
            <a:schemeClr val="accent4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592022" y="2506663"/>
            <a:ext cx="299412" cy="36004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b="1" dirty="0"/>
              <a:t>^</a:t>
            </a:r>
            <a:endParaRPr lang="zh-CN" altLang="en-US" b="1" dirty="0"/>
          </a:p>
        </p:txBody>
      </p:sp>
      <p:sp>
        <p:nvSpPr>
          <p:cNvPr id="30" name="矩形 29"/>
          <p:cNvSpPr/>
          <p:nvPr/>
        </p:nvSpPr>
        <p:spPr bwMode="auto">
          <a:xfrm>
            <a:off x="2310785" y="4012658"/>
            <a:ext cx="299412" cy="360040"/>
          </a:xfrm>
          <a:prstGeom prst="rect">
            <a:avLst/>
          </a:prstGeom>
          <a:solidFill>
            <a:srgbClr val="FFC000">
              <a:alpha val="73000"/>
            </a:srgbClr>
          </a:solidFill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/>
          <p:nvPr/>
        </p:nvCxnSpPr>
        <p:spPr bwMode="auto">
          <a:xfrm>
            <a:off x="1821812" y="4195405"/>
            <a:ext cx="478224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2" name="椭圆 31"/>
          <p:cNvSpPr/>
          <p:nvPr/>
        </p:nvSpPr>
        <p:spPr bwMode="auto">
          <a:xfrm>
            <a:off x="1774847" y="4155504"/>
            <a:ext cx="72000" cy="72008"/>
          </a:xfrm>
          <a:prstGeom prst="ellipse">
            <a:avLst/>
          </a:prstGeom>
          <a:solidFill>
            <a:schemeClr val="accent4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614977" y="4012658"/>
            <a:ext cx="299412" cy="36004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3262787" y="4012658"/>
            <a:ext cx="299412" cy="360040"/>
          </a:xfrm>
          <a:prstGeom prst="rect">
            <a:avLst/>
          </a:prstGeom>
          <a:solidFill>
            <a:srgbClr val="FFC000">
              <a:alpha val="73000"/>
            </a:srgbClr>
          </a:solidFill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/>
          <p:cNvCxnSpPr/>
          <p:nvPr/>
        </p:nvCxnSpPr>
        <p:spPr bwMode="auto">
          <a:xfrm>
            <a:off x="2773814" y="4195405"/>
            <a:ext cx="478224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6" name="椭圆 35"/>
          <p:cNvSpPr/>
          <p:nvPr/>
        </p:nvSpPr>
        <p:spPr bwMode="auto">
          <a:xfrm>
            <a:off x="2726849" y="4155504"/>
            <a:ext cx="72000" cy="72008"/>
          </a:xfrm>
          <a:prstGeom prst="ellipse">
            <a:avLst/>
          </a:prstGeom>
          <a:solidFill>
            <a:schemeClr val="accent4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3566979" y="4012658"/>
            <a:ext cx="299412" cy="36004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b="1" dirty="0"/>
          </a:p>
        </p:txBody>
      </p:sp>
      <p:sp>
        <p:nvSpPr>
          <p:cNvPr id="38" name="矩形 37"/>
          <p:cNvSpPr/>
          <p:nvPr/>
        </p:nvSpPr>
        <p:spPr bwMode="auto">
          <a:xfrm>
            <a:off x="4240281" y="4015385"/>
            <a:ext cx="299412" cy="360040"/>
          </a:xfrm>
          <a:prstGeom prst="rect">
            <a:avLst/>
          </a:prstGeom>
          <a:solidFill>
            <a:srgbClr val="FFC000">
              <a:alpha val="73000"/>
            </a:srgbClr>
          </a:solidFill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/>
          <p:nvPr/>
        </p:nvCxnSpPr>
        <p:spPr bwMode="auto">
          <a:xfrm>
            <a:off x="3751308" y="4198132"/>
            <a:ext cx="478224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40" name="椭圆 39"/>
          <p:cNvSpPr/>
          <p:nvPr/>
        </p:nvSpPr>
        <p:spPr bwMode="auto">
          <a:xfrm>
            <a:off x="3704343" y="4158231"/>
            <a:ext cx="72000" cy="72008"/>
          </a:xfrm>
          <a:prstGeom prst="ellipse">
            <a:avLst/>
          </a:prstGeom>
          <a:solidFill>
            <a:schemeClr val="accent4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4544473" y="4015385"/>
            <a:ext cx="299412" cy="36004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b="1" dirty="0"/>
              <a:t>^</a:t>
            </a:r>
            <a:endParaRPr lang="zh-CN" altLang="en-US" b="1" dirty="0"/>
          </a:p>
        </p:txBody>
      </p:sp>
      <p:sp>
        <p:nvSpPr>
          <p:cNvPr id="42" name="矩形 41"/>
          <p:cNvSpPr/>
          <p:nvPr/>
        </p:nvSpPr>
        <p:spPr bwMode="auto">
          <a:xfrm>
            <a:off x="2335828" y="3219867"/>
            <a:ext cx="299412" cy="360040"/>
          </a:xfrm>
          <a:prstGeom prst="rect">
            <a:avLst/>
          </a:prstGeom>
          <a:solidFill>
            <a:srgbClr val="FFC000">
              <a:alpha val="73000"/>
            </a:srgbClr>
          </a:solidFill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/>
          <p:cNvCxnSpPr>
            <a:endCxn id="42" idx="1"/>
          </p:cNvCxnSpPr>
          <p:nvPr/>
        </p:nvCxnSpPr>
        <p:spPr bwMode="auto">
          <a:xfrm flipV="1">
            <a:off x="1846855" y="3399887"/>
            <a:ext cx="488973" cy="2727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44" name="椭圆 43"/>
          <p:cNvSpPr/>
          <p:nvPr/>
        </p:nvSpPr>
        <p:spPr bwMode="auto">
          <a:xfrm>
            <a:off x="1774847" y="3365170"/>
            <a:ext cx="72000" cy="72008"/>
          </a:xfrm>
          <a:prstGeom prst="ellipse">
            <a:avLst/>
          </a:prstGeom>
          <a:solidFill>
            <a:schemeClr val="accent4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2640020" y="3219867"/>
            <a:ext cx="299412" cy="36004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b="1" dirty="0"/>
              <a:t>^</a:t>
            </a:r>
            <a:endParaRPr lang="zh-CN" altLang="en-US" b="1" dirty="0"/>
          </a:p>
        </p:txBody>
      </p:sp>
      <p:sp>
        <p:nvSpPr>
          <p:cNvPr id="46" name="矩形 45"/>
          <p:cNvSpPr/>
          <p:nvPr/>
        </p:nvSpPr>
        <p:spPr bwMode="auto">
          <a:xfrm>
            <a:off x="2326931" y="4731316"/>
            <a:ext cx="299412" cy="360040"/>
          </a:xfrm>
          <a:prstGeom prst="rect">
            <a:avLst/>
          </a:prstGeom>
          <a:solidFill>
            <a:srgbClr val="FFC000">
              <a:alpha val="73000"/>
            </a:srgbClr>
          </a:solidFill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 bwMode="auto">
          <a:xfrm>
            <a:off x="1837958" y="4914063"/>
            <a:ext cx="478224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48" name="矩形 47"/>
          <p:cNvSpPr/>
          <p:nvPr/>
        </p:nvSpPr>
        <p:spPr bwMode="auto">
          <a:xfrm>
            <a:off x="2631123" y="4731316"/>
            <a:ext cx="299412" cy="36004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3278933" y="4731316"/>
            <a:ext cx="299412" cy="360040"/>
          </a:xfrm>
          <a:prstGeom prst="rect">
            <a:avLst/>
          </a:prstGeom>
          <a:solidFill>
            <a:srgbClr val="FFC000">
              <a:alpha val="73000"/>
            </a:srgbClr>
          </a:solidFill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/>
          <p:cNvCxnSpPr/>
          <p:nvPr/>
        </p:nvCxnSpPr>
        <p:spPr bwMode="auto">
          <a:xfrm>
            <a:off x="2789960" y="4914063"/>
            <a:ext cx="478224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51" name="椭圆 50"/>
          <p:cNvSpPr/>
          <p:nvPr/>
        </p:nvSpPr>
        <p:spPr bwMode="auto">
          <a:xfrm>
            <a:off x="2742995" y="4874162"/>
            <a:ext cx="72000" cy="72008"/>
          </a:xfrm>
          <a:prstGeom prst="ellipse">
            <a:avLst/>
          </a:prstGeom>
          <a:solidFill>
            <a:schemeClr val="accent4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583125" y="4731316"/>
            <a:ext cx="299412" cy="36004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b="1" dirty="0"/>
          </a:p>
        </p:txBody>
      </p:sp>
      <p:sp>
        <p:nvSpPr>
          <p:cNvPr id="53" name="矩形 52"/>
          <p:cNvSpPr/>
          <p:nvPr/>
        </p:nvSpPr>
        <p:spPr bwMode="auto">
          <a:xfrm>
            <a:off x="4256427" y="4734043"/>
            <a:ext cx="299412" cy="360040"/>
          </a:xfrm>
          <a:prstGeom prst="rect">
            <a:avLst/>
          </a:prstGeom>
          <a:solidFill>
            <a:srgbClr val="FFC000">
              <a:alpha val="73000"/>
            </a:srgbClr>
          </a:solidFill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/>
          <p:cNvCxnSpPr/>
          <p:nvPr/>
        </p:nvCxnSpPr>
        <p:spPr bwMode="auto">
          <a:xfrm>
            <a:off x="3767454" y="4916790"/>
            <a:ext cx="478224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55" name="椭圆 54"/>
          <p:cNvSpPr/>
          <p:nvPr/>
        </p:nvSpPr>
        <p:spPr bwMode="auto">
          <a:xfrm>
            <a:off x="3720489" y="4876889"/>
            <a:ext cx="72000" cy="72008"/>
          </a:xfrm>
          <a:prstGeom prst="ellipse">
            <a:avLst/>
          </a:prstGeom>
          <a:solidFill>
            <a:schemeClr val="accent4"/>
          </a:solidFill>
          <a:ln w="317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4560619" y="4734043"/>
            <a:ext cx="299412" cy="36004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b="1" dirty="0"/>
              <a:t>^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2310785" y="546477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树的长子兄弟表示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23"/>
          <a:stretch>
            <a:fillRect/>
          </a:stretch>
        </p:blipFill>
        <p:spPr>
          <a:xfrm>
            <a:off x="5332163" y="1196586"/>
            <a:ext cx="3157100" cy="2376430"/>
          </a:xfrm>
          <a:prstGeom prst="rect">
            <a:avLst/>
          </a:prstGeom>
        </p:spPr>
      </p:pic>
      <p:sp>
        <p:nvSpPr>
          <p:cNvPr id="122" name="矩形 121"/>
          <p:cNvSpPr/>
          <p:nvPr/>
        </p:nvSpPr>
        <p:spPr>
          <a:xfrm>
            <a:off x="5868144" y="356942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二叉树顺序表示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63" y="4304812"/>
            <a:ext cx="2376094" cy="1610116"/>
          </a:xfrm>
          <a:prstGeom prst="rect">
            <a:avLst/>
          </a:prstGeom>
        </p:spPr>
      </p:pic>
      <p:sp>
        <p:nvSpPr>
          <p:cNvPr id="123" name="矩形 122"/>
          <p:cNvSpPr/>
          <p:nvPr/>
        </p:nvSpPr>
        <p:spPr>
          <a:xfrm>
            <a:off x="5909495" y="6030164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二叉树链式表示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20"/>
          <p:cNvSpPr txBox="1">
            <a:spLocks noChangeArrowheads="1"/>
          </p:cNvSpPr>
          <p:nvPr/>
        </p:nvSpPr>
        <p:spPr bwMode="auto">
          <a:xfrm>
            <a:off x="179512" y="1149132"/>
            <a:ext cx="532859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图：抽象数据类型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(ADT)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接口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图的存储表示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/>
        </p:nvGraphicFramePr>
        <p:xfrm>
          <a:off x="179512" y="1700808"/>
          <a:ext cx="8856984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2664296"/>
                <a:gridCol w="1728192"/>
                <a:gridCol w="2880320"/>
              </a:tblGrid>
              <a:tr h="3637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操作接口</a:t>
                      </a:r>
                      <a:endParaRPr lang="zh-CN" altLang="en-US" sz="2000" b="1" dirty="0">
                        <a:solidFill>
                          <a:srgbClr val="7030A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功能</a:t>
                      </a:r>
                      <a:endParaRPr lang="zh-CN" altLang="en-US" sz="2000" b="1" dirty="0">
                        <a:solidFill>
                          <a:srgbClr val="7030A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操作接口</a:t>
                      </a:r>
                      <a:endParaRPr lang="zh-CN" altLang="en-US" sz="2000" b="1" dirty="0">
                        <a:solidFill>
                          <a:srgbClr val="7030A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功能</a:t>
                      </a:r>
                      <a:endParaRPr lang="zh-CN" altLang="en-US" sz="2000" b="1" dirty="0">
                        <a:solidFill>
                          <a:srgbClr val="7030A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e()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边总数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n()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顶点总数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exist(</a:t>
                      </a:r>
                      <a:r>
                        <a:rPr lang="en-US" altLang="zh-CN" sz="1800" b="1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v,u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判断联边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en-US" altLang="zh-CN" sz="1800" b="1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v,u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是否存在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insert(v)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在图中插入新顶点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insert(</a:t>
                      </a:r>
                      <a:r>
                        <a:rPr lang="en-US" altLang="zh-CN" sz="1800" b="1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v,u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引入从顶点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到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u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的联边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remove(v)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在图中删除顶点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remove(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v,u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删除从顶点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v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到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u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的联边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indegree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(v)</a:t>
                      </a:r>
                      <a:endParaRPr lang="en-US" altLang="zh-CN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求顶点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的入度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weight(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v,u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边的权重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outdegree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(v)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求顶点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的出度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edge(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v,u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边所对应的数据域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firstNbr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(v)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求顶点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的首邻接顶点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type(</a:t>
                      </a:r>
                      <a:r>
                        <a:rPr lang="en-US" altLang="zh-CN" sz="1800" b="1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v,u</a:t>
                      </a:r>
                      <a:r>
                        <a:rPr lang="en-US" altLang="zh-CN" sz="18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</a:t>
                      </a:r>
                      <a:endParaRPr lang="zh-CN" altLang="en-US" sz="18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边在遍历中所属的类型</a:t>
                      </a:r>
                      <a:endParaRPr lang="zh-CN" altLang="en-US" sz="18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nextNbr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en-US" altLang="zh-CN" sz="1800" b="1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v,u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在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的邻接顶点中</a:t>
                      </a:r>
                      <a:r>
                        <a:rPr lang="en-US" altLang="zh-CN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u</a:t>
                      </a: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的后继</a:t>
                      </a:r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status(v)</a:t>
                      </a:r>
                      <a:endParaRPr lang="zh-CN" alt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顶点</a:t>
                      </a:r>
                      <a:r>
                        <a:rPr lang="en-US" altLang="zh-CN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r>
                        <a:rPr lang="zh-CN" altLang="en-US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的状态</a:t>
                      </a:r>
                      <a:endParaRPr lang="zh-CN" alt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parent(v)</a:t>
                      </a:r>
                      <a:endParaRPr lang="zh-CN" alt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顶点</a:t>
                      </a:r>
                      <a:r>
                        <a:rPr lang="en-US" altLang="zh-CN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r>
                        <a:rPr lang="zh-CN" altLang="en-US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在图遍历中的父节点</a:t>
                      </a:r>
                      <a:endParaRPr lang="zh-CN" alt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priority(v)</a:t>
                      </a:r>
                      <a:endParaRPr lang="zh-CN" alt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顶点</a:t>
                      </a:r>
                      <a:r>
                        <a:rPr lang="en-US" altLang="zh-CN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r>
                        <a:rPr lang="zh-CN" altLang="en-US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在图遍历中的权重</a:t>
                      </a:r>
                      <a:endParaRPr lang="zh-CN" alt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dTime</a:t>
                      </a:r>
                      <a:r>
                        <a:rPr lang="en-US" altLang="zh-CN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()</a:t>
                      </a:r>
                      <a:endParaRPr lang="zh-CN" alt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r>
                        <a:rPr lang="zh-CN" altLang="en-US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在图遍历中的时间标签</a:t>
                      </a:r>
                      <a:endParaRPr lang="zh-CN" alt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335732"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fTime</a:t>
                      </a:r>
                      <a:r>
                        <a:rPr lang="en-US" altLang="zh-CN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()</a:t>
                      </a:r>
                      <a:endParaRPr lang="zh-CN" alt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r>
                        <a:rPr lang="zh-CN" altLang="en-US" sz="1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在图遍历中的时间标签</a:t>
                      </a:r>
                      <a:endParaRPr lang="zh-CN" altLang="en-US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advTm="157"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图的存储表示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TextBox 20"/>
          <p:cNvSpPr txBox="1">
            <a:spLocks noChangeArrowheads="1"/>
          </p:cNvSpPr>
          <p:nvPr/>
        </p:nvSpPr>
        <p:spPr bwMode="auto">
          <a:xfrm>
            <a:off x="243653" y="1199756"/>
            <a:ext cx="764863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邻接矩阵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319737" y="1784038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455641" y="2628970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1319737" y="3505184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2183737" y="2628970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>
            <a:stCxn id="28" idx="2"/>
            <a:endCxn id="24" idx="6"/>
          </p:cNvCxnSpPr>
          <p:nvPr/>
        </p:nvCxnSpPr>
        <p:spPr bwMode="auto">
          <a:xfrm flipH="1">
            <a:off x="887641" y="2844970"/>
            <a:ext cx="1296096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 w="lg" len="lg"/>
          </a:ln>
          <a:effectLst/>
        </p:spPr>
      </p:cxnSp>
      <p:cxnSp>
        <p:nvCxnSpPr>
          <p:cNvPr id="51" name="直接箭头连接符 50"/>
          <p:cNvCxnSpPr>
            <a:stCxn id="28" idx="1"/>
            <a:endCxn id="23" idx="5"/>
          </p:cNvCxnSpPr>
          <p:nvPr/>
        </p:nvCxnSpPr>
        <p:spPr bwMode="auto">
          <a:xfrm flipH="1" flipV="1">
            <a:off x="1688472" y="2152773"/>
            <a:ext cx="558530" cy="53946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 w="lg" len="lg"/>
          </a:ln>
          <a:effectLst/>
        </p:spPr>
      </p:cxnSp>
      <p:cxnSp>
        <p:nvCxnSpPr>
          <p:cNvPr id="52" name="直接箭头连接符 51"/>
          <p:cNvCxnSpPr>
            <a:stCxn id="23" idx="3"/>
            <a:endCxn id="24" idx="7"/>
          </p:cNvCxnSpPr>
          <p:nvPr/>
        </p:nvCxnSpPr>
        <p:spPr bwMode="auto">
          <a:xfrm flipH="1">
            <a:off x="824376" y="2152773"/>
            <a:ext cx="558626" cy="53946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 w="lg" len="lg"/>
          </a:ln>
          <a:effectLst/>
        </p:spPr>
      </p:cxnSp>
      <p:cxnSp>
        <p:nvCxnSpPr>
          <p:cNvPr id="54" name="直接箭头连接符 53"/>
          <p:cNvCxnSpPr>
            <a:stCxn id="27" idx="1"/>
            <a:endCxn id="24" idx="5"/>
          </p:cNvCxnSpPr>
          <p:nvPr/>
        </p:nvCxnSpPr>
        <p:spPr bwMode="auto">
          <a:xfrm flipH="1" flipV="1">
            <a:off x="824376" y="2997705"/>
            <a:ext cx="558626" cy="57074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 w="lg" len="lg"/>
          </a:ln>
          <a:effectLst/>
        </p:spPr>
      </p:cxnSp>
      <p:sp>
        <p:nvSpPr>
          <p:cNvPr id="73" name="椭圆 72"/>
          <p:cNvSpPr/>
          <p:nvPr/>
        </p:nvSpPr>
        <p:spPr bwMode="auto">
          <a:xfrm>
            <a:off x="4284016" y="1774008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3419920" y="2618940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4284016" y="3505232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5148016" y="2618940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箭头连接符 76"/>
          <p:cNvCxnSpPr>
            <a:stCxn id="76" idx="2"/>
            <a:endCxn id="74" idx="6"/>
          </p:cNvCxnSpPr>
          <p:nvPr/>
        </p:nvCxnSpPr>
        <p:spPr bwMode="auto">
          <a:xfrm flipH="1">
            <a:off x="3851920" y="2834940"/>
            <a:ext cx="1296096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78" name="直接箭头连接符 77"/>
          <p:cNvCxnSpPr>
            <a:stCxn id="76" idx="1"/>
            <a:endCxn id="73" idx="5"/>
          </p:cNvCxnSpPr>
          <p:nvPr/>
        </p:nvCxnSpPr>
        <p:spPr bwMode="auto">
          <a:xfrm flipH="1" flipV="1">
            <a:off x="4652751" y="2142743"/>
            <a:ext cx="558530" cy="53946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 w="lg" len="lg"/>
          </a:ln>
          <a:effectLst/>
        </p:spPr>
      </p:cxnSp>
      <p:cxnSp>
        <p:nvCxnSpPr>
          <p:cNvPr id="79" name="直接箭头连接符 78"/>
          <p:cNvCxnSpPr>
            <a:stCxn id="73" idx="3"/>
            <a:endCxn id="74" idx="7"/>
          </p:cNvCxnSpPr>
          <p:nvPr/>
        </p:nvCxnSpPr>
        <p:spPr bwMode="auto">
          <a:xfrm flipH="1">
            <a:off x="3788655" y="2142743"/>
            <a:ext cx="558626" cy="53946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80" name="直接箭头连接符 79"/>
          <p:cNvCxnSpPr>
            <a:stCxn id="75" idx="1"/>
            <a:endCxn id="74" idx="5"/>
          </p:cNvCxnSpPr>
          <p:nvPr/>
        </p:nvCxnSpPr>
        <p:spPr bwMode="auto">
          <a:xfrm flipH="1" flipV="1">
            <a:off x="3788655" y="2987675"/>
            <a:ext cx="558626" cy="58082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 w="lg" len="lg"/>
          </a:ln>
          <a:effectLst/>
        </p:spPr>
      </p:cxnSp>
      <p:sp>
        <p:nvSpPr>
          <p:cNvPr id="81" name="椭圆 80"/>
          <p:cNvSpPr/>
          <p:nvPr/>
        </p:nvSpPr>
        <p:spPr bwMode="auto">
          <a:xfrm>
            <a:off x="7299283" y="1772816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435187" y="2617748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7299283" y="3507037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8163283" y="2617748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5" name="直接箭头连接符 84"/>
          <p:cNvCxnSpPr>
            <a:stCxn id="84" idx="2"/>
            <a:endCxn id="82" idx="6"/>
          </p:cNvCxnSpPr>
          <p:nvPr/>
        </p:nvCxnSpPr>
        <p:spPr bwMode="auto">
          <a:xfrm flipH="1">
            <a:off x="6867187" y="2833748"/>
            <a:ext cx="1296096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86" name="直接箭头连接符 85"/>
          <p:cNvCxnSpPr/>
          <p:nvPr/>
        </p:nvCxnSpPr>
        <p:spPr bwMode="auto">
          <a:xfrm flipH="1" flipV="1">
            <a:off x="7628717" y="2185552"/>
            <a:ext cx="558530" cy="53946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87" name="直接箭头连接符 86"/>
          <p:cNvCxnSpPr>
            <a:stCxn id="81" idx="3"/>
            <a:endCxn id="82" idx="7"/>
          </p:cNvCxnSpPr>
          <p:nvPr/>
        </p:nvCxnSpPr>
        <p:spPr bwMode="auto">
          <a:xfrm flipH="1">
            <a:off x="6803922" y="2141551"/>
            <a:ext cx="558626" cy="53946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89" name="直接箭头连接符 88"/>
          <p:cNvCxnSpPr/>
          <p:nvPr/>
        </p:nvCxnSpPr>
        <p:spPr bwMode="auto">
          <a:xfrm>
            <a:off x="7707319" y="2049559"/>
            <a:ext cx="582117" cy="588967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90" name="直接箭头连接符 89"/>
          <p:cNvCxnSpPr/>
          <p:nvPr/>
        </p:nvCxnSpPr>
        <p:spPr bwMode="auto">
          <a:xfrm flipH="1" flipV="1">
            <a:off x="6764902" y="3078476"/>
            <a:ext cx="558530" cy="53946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91" name="直接箭头连接符 90"/>
          <p:cNvCxnSpPr/>
          <p:nvPr/>
        </p:nvCxnSpPr>
        <p:spPr bwMode="auto">
          <a:xfrm>
            <a:off x="6843504" y="2942483"/>
            <a:ext cx="582117" cy="588967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sp>
        <p:nvSpPr>
          <p:cNvPr id="92" name="矩形 91"/>
          <p:cNvSpPr/>
          <p:nvPr/>
        </p:nvSpPr>
        <p:spPr>
          <a:xfrm>
            <a:off x="7914657" y="2083918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586842" y="2350005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6711535" y="2174694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380959" y="2841294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079368" y="2993099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6751553" y="3259186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/>
            </p:nvGraphicFramePr>
            <p:xfrm>
              <a:off x="522700" y="4256112"/>
              <a:ext cx="2249100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A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B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C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D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A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B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C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D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/>
            </p:nvGraphicFramePr>
            <p:xfrm>
              <a:off x="522700" y="4256112"/>
              <a:ext cx="2249100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A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B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C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D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A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B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C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D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5" name="直接连接符 14"/>
          <p:cNvCxnSpPr/>
          <p:nvPr/>
        </p:nvCxnSpPr>
        <p:spPr bwMode="auto">
          <a:xfrm>
            <a:off x="971600" y="4655273"/>
            <a:ext cx="1800200" cy="1582039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dash"/>
            <a:round/>
            <a:headEnd type="non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8" name="表格 97"/>
              <p:cNvGraphicFramePr>
                <a:graphicFrameLocks noGrp="1"/>
              </p:cNvGraphicFramePr>
              <p:nvPr/>
            </p:nvGraphicFramePr>
            <p:xfrm>
              <a:off x="3353431" y="4256112"/>
              <a:ext cx="2249100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8" name="表格 97"/>
              <p:cNvGraphicFramePr>
                <a:graphicFrameLocks noGrp="1"/>
              </p:cNvGraphicFramePr>
              <p:nvPr/>
            </p:nvGraphicFramePr>
            <p:xfrm>
              <a:off x="3353431" y="4256112"/>
              <a:ext cx="2249100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0" name="表格 99"/>
              <p:cNvGraphicFramePr>
                <a:graphicFrameLocks noGrp="1"/>
              </p:cNvGraphicFramePr>
              <p:nvPr/>
            </p:nvGraphicFramePr>
            <p:xfrm>
              <a:off x="6301071" y="4247238"/>
              <a:ext cx="2249100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3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7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9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2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4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5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lang="zh-CN" altLang="en-US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0" name="表格 99"/>
              <p:cNvGraphicFramePr>
                <a:graphicFrameLocks noGrp="1"/>
              </p:cNvGraphicFramePr>
              <p:nvPr/>
            </p:nvGraphicFramePr>
            <p:xfrm>
              <a:off x="6301071" y="4247238"/>
              <a:ext cx="2249100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3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7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9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2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4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5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1" name="TextBox 20"/>
          <p:cNvSpPr txBox="1">
            <a:spLocks noChangeArrowheads="1"/>
          </p:cNvSpPr>
          <p:nvPr/>
        </p:nvSpPr>
        <p:spPr bwMode="auto">
          <a:xfrm>
            <a:off x="1890249" y="3516285"/>
            <a:ext cx="95356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无向图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TextBox 20"/>
          <p:cNvSpPr txBox="1">
            <a:spLocks noChangeArrowheads="1"/>
          </p:cNvSpPr>
          <p:nvPr/>
        </p:nvSpPr>
        <p:spPr bwMode="auto">
          <a:xfrm>
            <a:off x="4809539" y="3522982"/>
            <a:ext cx="95356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有向图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TextBox 20"/>
          <p:cNvSpPr txBox="1">
            <a:spLocks noChangeArrowheads="1"/>
          </p:cNvSpPr>
          <p:nvPr/>
        </p:nvSpPr>
        <p:spPr bwMode="auto">
          <a:xfrm>
            <a:off x="7833938" y="3522982"/>
            <a:ext cx="95356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07504" y="6385007"/>
            <a:ext cx="8928992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使用方阵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A[n][n]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表示由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个顶点构成的图；对于不存在的边，通常统一取值为无穷或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1"/>
          <p:cNvSpPr txBox="1">
            <a:spLocks noRot="1" noChangeArrowheads="1"/>
          </p:cNvSpPr>
          <p:nvPr/>
        </p:nvSpPr>
        <p:spPr bwMode="auto">
          <a:xfrm>
            <a:off x="1043608" y="199625"/>
            <a:ext cx="7447736" cy="617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2283" tIns="41142" rIns="82283" bIns="41142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回顾：稀疏矩阵</a:t>
            </a:r>
            <a:endParaRPr lang="zh-CN" altLang="zh-CN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1" name="矩形 260"/>
          <p:cNvSpPr/>
          <p:nvPr/>
        </p:nvSpPr>
        <p:spPr>
          <a:xfrm>
            <a:off x="179512" y="1124744"/>
            <a:ext cx="8640960" cy="1314194"/>
          </a:xfrm>
          <a:prstGeom prst="rect">
            <a:avLst/>
          </a:prstGeom>
        </p:spPr>
        <p:txBody>
          <a:bodyPr wrap="square" lIns="82283" tIns="41142" rIns="82283" bIns="41142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稀疏矩阵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(Sparse Matrix)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：设矩阵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是一个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m×n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的矩阵中有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个非零元素，设  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δ=t/(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m×n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，称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δ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为稀疏因子，通常如果某一矩阵的稀疏因子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δ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满足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δ≦0.05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时称为稀疏矩阵</a:t>
            </a:r>
            <a:endParaRPr lang="zh-CN" altLang="en-US" sz="22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700128" y="256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204128" y="2565240"/>
            <a:ext cx="504000" cy="504000"/>
          </a:xfrm>
          <a:prstGeom prst="rect">
            <a:avLst/>
          </a:prstGeom>
          <a:solidFill>
            <a:srgbClr val="99FF66">
              <a:alpha val="40000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12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708128" y="2565240"/>
            <a:ext cx="504000" cy="504000"/>
          </a:xfrm>
          <a:prstGeom prst="rect">
            <a:avLst/>
          </a:prstGeom>
          <a:solidFill>
            <a:srgbClr val="99FF66">
              <a:alpha val="40000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212128" y="256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4716128" y="256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220128" y="256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724128" y="256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228128" y="256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2700128" y="306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204128" y="306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708128" y="306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212128" y="306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4716128" y="306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5220128" y="306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5724128" y="306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228128" y="306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2700128" y="3573240"/>
            <a:ext cx="504000" cy="504000"/>
          </a:xfrm>
          <a:prstGeom prst="rect">
            <a:avLst/>
          </a:prstGeom>
          <a:solidFill>
            <a:srgbClr val="99FF66">
              <a:alpha val="40000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-3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3204128" y="3573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3708128" y="3573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4212128" y="3573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4716128" y="3573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220128" y="3573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724128" y="3573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228128" y="3573240"/>
            <a:ext cx="504000" cy="504000"/>
          </a:xfrm>
          <a:prstGeom prst="rect">
            <a:avLst/>
          </a:prstGeom>
          <a:solidFill>
            <a:srgbClr val="99FF66">
              <a:alpha val="40000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700128" y="4077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3204128" y="4077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708128" y="4077240"/>
            <a:ext cx="504000" cy="504000"/>
          </a:xfrm>
          <a:prstGeom prst="rect">
            <a:avLst/>
          </a:prstGeom>
          <a:solidFill>
            <a:srgbClr val="99FF66">
              <a:alpha val="40000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24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4212128" y="4077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4716128" y="4077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5220128" y="4077240"/>
            <a:ext cx="504000" cy="504000"/>
          </a:xfrm>
          <a:prstGeom prst="rect">
            <a:avLst/>
          </a:prstGeom>
          <a:solidFill>
            <a:srgbClr val="99FF66">
              <a:alpha val="40000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5724128" y="4077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6228128" y="4077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2700128" y="4581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204128" y="4581240"/>
            <a:ext cx="504000" cy="504000"/>
          </a:xfrm>
          <a:prstGeom prst="rect">
            <a:avLst/>
          </a:prstGeom>
          <a:solidFill>
            <a:srgbClr val="99FF66">
              <a:alpha val="40000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3708128" y="4581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4212128" y="4581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4716128" y="4581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5220128" y="4581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5724128" y="4581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6228128" y="4581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2700128" y="508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3204128" y="508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3708128" y="508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4212128" y="508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4716128" y="508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5220128" y="508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5724128" y="5085240"/>
            <a:ext cx="504000" cy="504000"/>
          </a:xfrm>
          <a:prstGeom prst="rect">
            <a:avLst/>
          </a:prstGeom>
          <a:solidFill>
            <a:srgbClr val="99FF66">
              <a:alpha val="40000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-7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6228128" y="5085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2700128" y="558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3204128" y="558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3708128" y="558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212128" y="5589240"/>
            <a:ext cx="504000" cy="504000"/>
          </a:xfrm>
          <a:prstGeom prst="rect">
            <a:avLst/>
          </a:prstGeom>
          <a:solidFill>
            <a:srgbClr val="99FF66">
              <a:alpha val="40000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-6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4716128" y="558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220128" y="558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5724128" y="558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228128" y="5589240"/>
            <a:ext cx="504000" cy="504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62182" y="6165304"/>
            <a:ext cx="1210588" cy="461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  <a:buClr>
                <a:srgbClr val="C00000"/>
              </a:buClr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稀疏矩阵</a:t>
            </a:r>
            <a:endParaRPr lang="zh-CN" altLang="en-US"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1"/>
          <p:cNvSpPr txBox="1">
            <a:spLocks noRot="1" noChangeArrowheads="1"/>
          </p:cNvSpPr>
          <p:nvPr/>
        </p:nvSpPr>
        <p:spPr bwMode="auto">
          <a:xfrm>
            <a:off x="1043608" y="199625"/>
            <a:ext cx="7447736" cy="617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2283" tIns="41142" rIns="82283" bIns="41142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回顾：稀疏矩阵压缩存储</a:t>
            </a:r>
            <a:endParaRPr lang="zh-CN" altLang="zh-CN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1" name="矩形 260"/>
          <p:cNvSpPr/>
          <p:nvPr/>
        </p:nvSpPr>
        <p:spPr>
          <a:xfrm>
            <a:off x="179512" y="1124744"/>
            <a:ext cx="8856984" cy="1314194"/>
          </a:xfrm>
          <a:prstGeom prst="rect">
            <a:avLst/>
          </a:prstGeom>
        </p:spPr>
        <p:txBody>
          <a:bodyPr wrap="square" lIns="82283" tIns="41142" rIns="82283" bIns="41142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仅存储非零元素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3200"/>
              </a:lnSpc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三元组（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</a:rPr>
              <a:t>i,j,aij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）唯一确定非零元素，使用三元组线性表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3200"/>
              </a:lnSpc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假设以行序为主序，顺序存储结构，可得三元组顺序表</a:t>
            </a:r>
            <a:endParaRPr lang="zh-CN" altLang="en-US" sz="225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522317" y="2798440"/>
            <a:ext cx="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51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522317" y="2798440"/>
            <a:ext cx="1109663" cy="835025"/>
          </a:xfrm>
          <a:prstGeom prst="rect">
            <a:avLst/>
          </a:prstGeom>
          <a:solidFill>
            <a:schemeClr val="accent1">
              <a:alpha val="46000"/>
            </a:schemeClr>
          </a:solidFill>
          <a:ln w="7938" cap="rnd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5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行</a:t>
            </a:r>
            <a:endParaRPr lang="zh-CN" altLang="en-US" sz="51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6631979" y="2798439"/>
            <a:ext cx="1111250" cy="835025"/>
          </a:xfrm>
          <a:prstGeom prst="rect">
            <a:avLst/>
          </a:prstGeom>
          <a:solidFill>
            <a:srgbClr val="FFFF99">
              <a:alpha val="53000"/>
            </a:srgbClr>
          </a:solidFill>
          <a:ln w="7938" cap="rnd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5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列</a:t>
            </a:r>
            <a:endParaRPr lang="zh-CN" altLang="en-US" sz="51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7743229" y="2798440"/>
            <a:ext cx="833438" cy="835025"/>
          </a:xfrm>
          <a:prstGeom prst="ellipse">
            <a:avLst/>
          </a:prstGeom>
          <a:solidFill>
            <a:srgbClr val="FF99FF">
              <a:alpha val="26000"/>
            </a:srgbClr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743229" y="2798440"/>
            <a:ext cx="833438" cy="835025"/>
          </a:xfrm>
          <a:prstGeom prst="ellipse">
            <a:avLst/>
          </a:prstGeom>
          <a:noFill/>
          <a:ln w="7938" cap="rnd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35304" y="2798440"/>
            <a:ext cx="65405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5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值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300192" y="3789040"/>
            <a:ext cx="1860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三元组结点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3528" y="2419404"/>
            <a:ext cx="48570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Triple      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 </a:t>
            </a:r>
            <a:r>
              <a:rPr lang="zh-CN" altLang="en-US" sz="1600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三元组</a:t>
            </a:r>
            <a:endParaRPr lang="zh-CN" altLang="en-US" sz="1600" dirty="0">
              <a:solidFill>
                <a:srgbClr val="008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row, col; 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en-US" altLang="zh-CN" sz="1600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1600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非零元素行号</a:t>
            </a:r>
            <a:r>
              <a:rPr lang="en-US" altLang="zh-CN" sz="1600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</a:t>
            </a:r>
            <a:r>
              <a:rPr lang="zh-CN" altLang="en-US" sz="1600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列号</a:t>
            </a:r>
            <a:endParaRPr lang="zh-CN" altLang="en-US" sz="1600" dirty="0">
              <a:solidFill>
                <a:srgbClr val="008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value;     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非零元素的值</a:t>
            </a:r>
            <a:endParaRPr lang="zh-CN" altLang="en-US" sz="1600" dirty="0">
              <a:solidFill>
                <a:srgbClr val="008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operator =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Triple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&amp;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row =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.row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col =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.col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value =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.value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1"/>
          <p:cNvSpPr txBox="1">
            <a:spLocks noRot="1" noChangeArrowheads="1"/>
          </p:cNvSpPr>
          <p:nvPr/>
        </p:nvSpPr>
        <p:spPr bwMode="auto">
          <a:xfrm>
            <a:off x="1043608" y="199625"/>
            <a:ext cx="7447736" cy="617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2283" tIns="41142" rIns="82283" bIns="41142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回顾：稀疏矩阵压缩存储</a:t>
            </a:r>
            <a:endParaRPr lang="zh-CN" altLang="zh-CN" sz="3600" kern="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1" name="矩形 260"/>
          <p:cNvSpPr/>
          <p:nvPr/>
        </p:nvSpPr>
        <p:spPr>
          <a:xfrm>
            <a:off x="179512" y="1124744"/>
            <a:ext cx="8856984" cy="464089"/>
          </a:xfrm>
          <a:prstGeom prst="rect">
            <a:avLst/>
          </a:prstGeom>
        </p:spPr>
        <p:txBody>
          <a:bodyPr wrap="square" lIns="82283" tIns="41142" rIns="82283" bIns="41142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三元组顺序表定义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1617575"/>
            <a:ext cx="720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SparseMatrix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{ 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稀疏矩阵定义</a:t>
            </a:r>
            <a:endParaRPr lang="zh-CN" altLang="en-US" dirty="0">
              <a:solidFill>
                <a:srgbClr val="008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private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: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Rows, Cols, Terms;  </a:t>
            </a:r>
            <a:r>
              <a:rPr lang="en-US" altLang="zh-CN" sz="1600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行数、列数、非零元素个数</a:t>
            </a:r>
            <a:endParaRPr lang="en-US" altLang="zh-CN" dirty="0">
              <a:solidFill>
                <a:srgbClr val="008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Triple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*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smArray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600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  // </a:t>
            </a:r>
            <a:r>
              <a:rPr lang="zh-CN" altLang="en-US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三元组顺序表</a:t>
            </a:r>
            <a:endParaRPr lang="en-US" altLang="zh-CN" dirty="0">
              <a:solidFill>
                <a:srgbClr val="008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maxTerms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          </a:t>
            </a:r>
            <a:r>
              <a:rPr lang="en-US" altLang="zh-CN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最大可能非零元素个数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97422" y="4365104"/>
            <a:ext cx="3888432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1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((0,1,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),(0,2,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),(2,0,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-3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),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(2,7,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),(3,2,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),(4,1,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),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>
              <a:lnSpc>
                <a:spcPct val="11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(5,6,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-7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),(6,3,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-6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))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6" y="3573016"/>
            <a:ext cx="2973567" cy="2600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707904" y="3573016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行主序顺序存储顺序表：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图的基本接口实现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196706" y="1179329"/>
            <a:ext cx="866285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顶点与边类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0285" y="1702549"/>
            <a:ext cx="88382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Tv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Vertex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顶点对象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Tv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data; 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数据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inDegree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outDegree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出入度数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VStatus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status;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顶点遍历的状态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,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包括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UNDISCOVERED, DISCOVERED, VISITED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dTime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fTime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时间标签，用于遍历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parent;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priority;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在遍历树中的父节点、优先级数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Vertex (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Tv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(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Tv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)0 ) :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构造新顶点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data(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inDegree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(0),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outDegree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(0),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dTime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(-1),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fTime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(-1), 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status(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UNDISCOVERED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parent(-1), priority(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INT_MAX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endParaRPr lang="zh-CN" alt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Edge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边对象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data; 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数据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weight;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权重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EType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type;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边遍历类型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,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UNDETERMINED, TREE, CROSS, FORWARD, BACKWARD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Edge (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: data(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weight(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type(</a:t>
            </a:r>
            <a:r>
              <a:rPr lang="en-US" altLang="zh-CN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UNDETERMINED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{}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构造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advTm="157"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7968" y="1772816"/>
            <a:ext cx="853760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Tv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顶点类型、边类型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GraphMatrix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基于向量，以邻接矩阵形式实现的图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private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Vertex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Tv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&gt;&gt; V;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顶点集（向量）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Edge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&gt;*&gt;&gt; E;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边集（邻接矩阵）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public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/>
              <a:t>   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n;</a:t>
            </a:r>
            <a:r>
              <a:rPr lang="en-US" altLang="zh-CN" dirty="0"/>
              <a:t>                                     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顶点总数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/>
              <a:t>   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e;     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边总数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pt-BR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GraphMatrix() { n = e = 0;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 </a:t>
            </a:r>
            <a:r>
              <a:rPr lang="pt-BR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pt-BR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构造</a:t>
            </a:r>
            <a:endParaRPr lang="pt-BR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~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GraphMatrix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 {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析构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      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所有动态创建的边记录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j = 0; j &lt; n;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j++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k = 0; k &lt; n; k++ )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delete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E[j][k];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逐条清除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67556" y="2924944"/>
            <a:ext cx="7721151" cy="576064"/>
          </a:xfrm>
          <a:prstGeom prst="rect">
            <a:avLst/>
          </a:prstGeom>
          <a:solidFill>
            <a:schemeClr val="accent1">
              <a:alpha val="24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图的基本接口实现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196706" y="1179329"/>
            <a:ext cx="866285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基于邻接矩阵定义的图模板类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/>
            </p:nvGraphicFramePr>
            <p:xfrm>
              <a:off x="6482235" y="4464487"/>
              <a:ext cx="194421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8843"/>
                    <a:gridCol w="388843"/>
                    <a:gridCol w="388843"/>
                    <a:gridCol w="388843"/>
                    <a:gridCol w="388843"/>
                  </a:tblGrid>
                  <a:tr h="364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64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64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64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64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/>
            </p:nvGraphicFramePr>
            <p:xfrm>
              <a:off x="6482235" y="4464487"/>
              <a:ext cx="194421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8843"/>
                    <a:gridCol w="388843"/>
                    <a:gridCol w="388843"/>
                    <a:gridCol w="388843"/>
                    <a:gridCol w="388843"/>
                  </a:tblGrid>
                  <a:tr h="364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C00000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C0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6" name="矩形 25"/>
          <p:cNvSpPr/>
          <p:nvPr/>
        </p:nvSpPr>
        <p:spPr>
          <a:xfrm>
            <a:off x="5999907" y="4320471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endParaRPr lang="zh-CN" altLang="en-US" sz="3200" b="1" dirty="0"/>
          </a:p>
        </p:txBody>
      </p:sp>
    </p:spTree>
  </p:cSld>
  <p:clrMapOvr>
    <a:masterClrMapping/>
  </p:clrMapOvr>
  <p:transition advTm="157"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回顾：完全二叉树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59024" y="1124835"/>
            <a:ext cx="5127494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完全二叉树的向量表示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294330" y="5416727"/>
            <a:ext cx="4027388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 sz="28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buNone/>
            </a:pPr>
            <a:r>
              <a:rPr lang="zh-CN" altLang="en-US" dirty="0"/>
              <a:t>完全二叉树向量表示</a:t>
            </a:r>
            <a:endParaRPr lang="zh-CN" altLang="en-US" dirty="0"/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>
            <a:off x="3619618" y="2796927"/>
            <a:ext cx="304800" cy="3810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3162418" y="2754065"/>
            <a:ext cx="354013" cy="423863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7"/>
          <p:cNvSpPr>
            <a:spLocks noChangeShapeType="1"/>
          </p:cNvSpPr>
          <p:nvPr/>
        </p:nvSpPr>
        <p:spPr bwMode="auto">
          <a:xfrm>
            <a:off x="1790818" y="2720727"/>
            <a:ext cx="342900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 flipH="1">
            <a:off x="1257418" y="2796927"/>
            <a:ext cx="38100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>
            <a:off x="2781418" y="2187327"/>
            <a:ext cx="723900" cy="434975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Line 10"/>
          <p:cNvSpPr>
            <a:spLocks noChangeShapeType="1"/>
          </p:cNvSpPr>
          <p:nvPr/>
        </p:nvSpPr>
        <p:spPr bwMode="auto">
          <a:xfrm flipH="1">
            <a:off x="1790818" y="2187327"/>
            <a:ext cx="76200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2438518" y="191586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12"/>
          <p:cNvSpPr>
            <a:spLocks noChangeShapeType="1"/>
          </p:cNvSpPr>
          <p:nvPr/>
        </p:nvSpPr>
        <p:spPr bwMode="auto">
          <a:xfrm flipH="1">
            <a:off x="2033706" y="3330327"/>
            <a:ext cx="176213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>
            <a:off x="1333618" y="3406527"/>
            <a:ext cx="138113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 flipH="1">
            <a:off x="995481" y="3330327"/>
            <a:ext cx="261938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2481381" y="1853952"/>
            <a:ext cx="3619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</a:rPr>
              <a:t>0</a:t>
            </a: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03" name="Oval 75"/>
          <p:cNvSpPr>
            <a:spLocks noChangeArrowheads="1"/>
          </p:cNvSpPr>
          <p:nvPr/>
        </p:nvSpPr>
        <p:spPr bwMode="auto">
          <a:xfrm>
            <a:off x="1524118" y="244926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Oval 76"/>
          <p:cNvSpPr>
            <a:spLocks noChangeArrowheads="1"/>
          </p:cNvSpPr>
          <p:nvPr/>
        </p:nvSpPr>
        <p:spPr bwMode="auto">
          <a:xfrm>
            <a:off x="1066918" y="305886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Oval 77"/>
          <p:cNvSpPr>
            <a:spLocks noChangeArrowheads="1"/>
          </p:cNvSpPr>
          <p:nvPr/>
        </p:nvSpPr>
        <p:spPr bwMode="auto">
          <a:xfrm>
            <a:off x="684331" y="373990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Oval 78"/>
          <p:cNvSpPr>
            <a:spLocks noChangeArrowheads="1"/>
          </p:cNvSpPr>
          <p:nvPr/>
        </p:nvSpPr>
        <p:spPr bwMode="auto">
          <a:xfrm>
            <a:off x="1219318" y="374466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Oval 79"/>
          <p:cNvSpPr>
            <a:spLocks noChangeArrowheads="1"/>
          </p:cNvSpPr>
          <p:nvPr/>
        </p:nvSpPr>
        <p:spPr bwMode="auto">
          <a:xfrm>
            <a:off x="1752718" y="374466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Oval 80"/>
          <p:cNvSpPr>
            <a:spLocks noChangeArrowheads="1"/>
          </p:cNvSpPr>
          <p:nvPr/>
        </p:nvSpPr>
        <p:spPr bwMode="auto">
          <a:xfrm>
            <a:off x="1981318" y="305886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" name="Text Box 81"/>
          <p:cNvSpPr txBox="1">
            <a:spLocks noChangeArrowheads="1"/>
          </p:cNvSpPr>
          <p:nvPr/>
        </p:nvSpPr>
        <p:spPr bwMode="auto">
          <a:xfrm>
            <a:off x="1581268" y="2393702"/>
            <a:ext cx="3619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10" name="Text Box 82"/>
          <p:cNvSpPr txBox="1">
            <a:spLocks noChangeArrowheads="1"/>
          </p:cNvSpPr>
          <p:nvPr/>
        </p:nvSpPr>
        <p:spPr bwMode="auto">
          <a:xfrm>
            <a:off x="1114543" y="2996952"/>
            <a:ext cx="3619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</a:t>
            </a:r>
            <a:endParaRPr lang="en-US" altLang="zh-CN" dirty="0"/>
          </a:p>
        </p:txBody>
      </p:sp>
      <p:sp>
        <p:nvSpPr>
          <p:cNvPr id="111" name="Text Box 83"/>
          <p:cNvSpPr txBox="1">
            <a:spLocks noChangeArrowheads="1"/>
          </p:cNvSpPr>
          <p:nvPr/>
        </p:nvSpPr>
        <p:spPr bwMode="auto">
          <a:xfrm>
            <a:off x="719256" y="3704977"/>
            <a:ext cx="3619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7</a:t>
            </a:r>
            <a:endParaRPr lang="en-US" altLang="zh-CN" dirty="0"/>
          </a:p>
        </p:txBody>
      </p:sp>
      <p:sp>
        <p:nvSpPr>
          <p:cNvPr id="112" name="Text Box 84"/>
          <p:cNvSpPr txBox="1">
            <a:spLocks noChangeArrowheads="1"/>
          </p:cNvSpPr>
          <p:nvPr/>
        </p:nvSpPr>
        <p:spPr bwMode="auto">
          <a:xfrm>
            <a:off x="1257418" y="3704977"/>
            <a:ext cx="3619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113" name="Text Box 85"/>
          <p:cNvSpPr txBox="1">
            <a:spLocks noChangeArrowheads="1"/>
          </p:cNvSpPr>
          <p:nvPr/>
        </p:nvSpPr>
        <p:spPr bwMode="auto">
          <a:xfrm>
            <a:off x="1815909" y="3715069"/>
            <a:ext cx="364202" cy="52322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9</a:t>
            </a:r>
            <a:endParaRPr lang="en-US" altLang="zh-CN" dirty="0"/>
          </a:p>
        </p:txBody>
      </p:sp>
      <p:sp>
        <p:nvSpPr>
          <p:cNvPr id="114" name="Text Box 86"/>
          <p:cNvSpPr txBox="1">
            <a:spLocks noChangeArrowheads="1"/>
          </p:cNvSpPr>
          <p:nvPr/>
        </p:nvSpPr>
        <p:spPr bwMode="auto">
          <a:xfrm>
            <a:off x="2016243" y="2996952"/>
            <a:ext cx="3619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115" name="Oval 87"/>
          <p:cNvSpPr>
            <a:spLocks noChangeArrowheads="1"/>
          </p:cNvSpPr>
          <p:nvPr/>
        </p:nvSpPr>
        <p:spPr bwMode="auto">
          <a:xfrm>
            <a:off x="2895718" y="305886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Oval 88"/>
          <p:cNvSpPr>
            <a:spLocks noChangeArrowheads="1"/>
          </p:cNvSpPr>
          <p:nvPr/>
        </p:nvSpPr>
        <p:spPr bwMode="auto">
          <a:xfrm>
            <a:off x="3352918" y="244926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Oval 89"/>
          <p:cNvSpPr>
            <a:spLocks noChangeArrowheads="1"/>
          </p:cNvSpPr>
          <p:nvPr/>
        </p:nvSpPr>
        <p:spPr bwMode="auto">
          <a:xfrm>
            <a:off x="3733918" y="3058865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Text Box 90"/>
          <p:cNvSpPr txBox="1">
            <a:spLocks noChangeArrowheads="1"/>
          </p:cNvSpPr>
          <p:nvPr/>
        </p:nvSpPr>
        <p:spPr bwMode="auto">
          <a:xfrm>
            <a:off x="2949693" y="2996952"/>
            <a:ext cx="3619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5</a:t>
            </a:r>
            <a:endParaRPr lang="en-US" altLang="zh-CN" dirty="0"/>
          </a:p>
        </p:txBody>
      </p:sp>
      <p:sp>
        <p:nvSpPr>
          <p:cNvPr id="119" name="Text Box 91"/>
          <p:cNvSpPr txBox="1">
            <a:spLocks noChangeArrowheads="1"/>
          </p:cNvSpPr>
          <p:nvPr/>
        </p:nvSpPr>
        <p:spPr bwMode="auto">
          <a:xfrm>
            <a:off x="3789931" y="3017674"/>
            <a:ext cx="364203" cy="52322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6</a:t>
            </a:r>
            <a:endParaRPr lang="en-US" altLang="zh-CN" dirty="0"/>
          </a:p>
        </p:txBody>
      </p:sp>
      <p:sp>
        <p:nvSpPr>
          <p:cNvPr id="120" name="Text Box 92"/>
          <p:cNvSpPr txBox="1">
            <a:spLocks noChangeArrowheads="1"/>
          </p:cNvSpPr>
          <p:nvPr/>
        </p:nvSpPr>
        <p:spPr bwMode="auto">
          <a:xfrm>
            <a:off x="3418006" y="2393702"/>
            <a:ext cx="3619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146" name="Rectangle 47"/>
          <p:cNvSpPr>
            <a:spLocks noChangeArrowheads="1"/>
          </p:cNvSpPr>
          <p:nvPr/>
        </p:nvSpPr>
        <p:spPr bwMode="auto">
          <a:xfrm>
            <a:off x="281946" y="4626627"/>
            <a:ext cx="356726" cy="4572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47" name="Rectangle 47"/>
          <p:cNvSpPr>
            <a:spLocks noChangeArrowheads="1"/>
          </p:cNvSpPr>
          <p:nvPr/>
        </p:nvSpPr>
        <p:spPr bwMode="auto">
          <a:xfrm>
            <a:off x="658890" y="4626627"/>
            <a:ext cx="356726" cy="4572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</a:rPr>
              <a:t>1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48" name="Rectangle 47"/>
          <p:cNvSpPr>
            <a:spLocks noChangeArrowheads="1"/>
          </p:cNvSpPr>
          <p:nvPr/>
        </p:nvSpPr>
        <p:spPr bwMode="auto">
          <a:xfrm>
            <a:off x="1035834" y="4626627"/>
            <a:ext cx="356726" cy="4572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</a:rPr>
              <a:t>2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49" name="Rectangle 47"/>
          <p:cNvSpPr>
            <a:spLocks noChangeArrowheads="1"/>
          </p:cNvSpPr>
          <p:nvPr/>
        </p:nvSpPr>
        <p:spPr bwMode="auto">
          <a:xfrm>
            <a:off x="1412778" y="4626627"/>
            <a:ext cx="356726" cy="4572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</a:rPr>
              <a:t>3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50" name="Rectangle 47"/>
          <p:cNvSpPr>
            <a:spLocks noChangeArrowheads="1"/>
          </p:cNvSpPr>
          <p:nvPr/>
        </p:nvSpPr>
        <p:spPr bwMode="auto">
          <a:xfrm>
            <a:off x="1789722" y="4626627"/>
            <a:ext cx="356726" cy="4572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</a:rPr>
              <a:t>4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51" name="Rectangle 47"/>
          <p:cNvSpPr>
            <a:spLocks noChangeArrowheads="1"/>
          </p:cNvSpPr>
          <p:nvPr/>
        </p:nvSpPr>
        <p:spPr bwMode="auto">
          <a:xfrm>
            <a:off x="2166666" y="4626627"/>
            <a:ext cx="356726" cy="4572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</a:rPr>
              <a:t>5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52" name="Rectangle 47"/>
          <p:cNvSpPr>
            <a:spLocks noChangeArrowheads="1"/>
          </p:cNvSpPr>
          <p:nvPr/>
        </p:nvSpPr>
        <p:spPr bwMode="auto">
          <a:xfrm>
            <a:off x="2543610" y="4626627"/>
            <a:ext cx="356726" cy="4572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</a:rPr>
              <a:t>6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53" name="Rectangle 47"/>
          <p:cNvSpPr>
            <a:spLocks noChangeArrowheads="1"/>
          </p:cNvSpPr>
          <p:nvPr/>
        </p:nvSpPr>
        <p:spPr bwMode="auto">
          <a:xfrm>
            <a:off x="2920554" y="4626627"/>
            <a:ext cx="356726" cy="4572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</a:rPr>
              <a:t>7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54" name="Rectangle 47"/>
          <p:cNvSpPr>
            <a:spLocks noChangeArrowheads="1"/>
          </p:cNvSpPr>
          <p:nvPr/>
        </p:nvSpPr>
        <p:spPr bwMode="auto">
          <a:xfrm>
            <a:off x="3297498" y="4626627"/>
            <a:ext cx="356726" cy="4572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</a:rPr>
              <a:t>8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55" name="Rectangle 47"/>
          <p:cNvSpPr>
            <a:spLocks noChangeArrowheads="1"/>
          </p:cNvSpPr>
          <p:nvPr/>
        </p:nvSpPr>
        <p:spPr bwMode="auto">
          <a:xfrm>
            <a:off x="3674440" y="4626628"/>
            <a:ext cx="307963" cy="45196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</a:rPr>
              <a:t>9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844093" y="1765340"/>
                <a:ext cx="3652538" cy="461665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𝑷𝒂𝒓𝒆𝒏𝒕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altLang="zh-CN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𝟏</m:t>
                      </m:r>
                    </m:oMath>
                  </m:oMathPara>
                </a14:m>
                <a:endParaRPr lang="zh-CN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93" y="1765340"/>
                <a:ext cx="3652538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9" t="-9" r="9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矩形 96"/>
              <p:cNvSpPr/>
              <p:nvPr/>
            </p:nvSpPr>
            <p:spPr>
              <a:xfrm>
                <a:off x="4844093" y="2689518"/>
                <a:ext cx="3840090" cy="461665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𝒍𝑪𝒉𝒊𝒍𝒅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≪</m:t>
                          </m:r>
                          <m:r>
                            <a:rPr lang="en-US" altLang="zh-CN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𝟏</m:t>
                      </m:r>
                    </m:oMath>
                  </m:oMathPara>
                </a14:m>
                <a:endParaRPr lang="zh-CN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93" y="2689518"/>
                <a:ext cx="384009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" t="-63" r="15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矩形 97"/>
              <p:cNvSpPr/>
              <p:nvPr/>
            </p:nvSpPr>
            <p:spPr>
              <a:xfrm>
                <a:off x="4844093" y="3613696"/>
                <a:ext cx="3840090" cy="461665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𝒓𝑪𝒉𝒊𝒍𝒅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≪</m:t>
                          </m:r>
                          <m:r>
                            <a:rPr lang="en-US" altLang="zh-CN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𝟐</m:t>
                      </m:r>
                    </m:oMath>
                  </m:oMathPara>
                </a14:m>
                <a:endParaRPr lang="zh-CN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93" y="3613696"/>
                <a:ext cx="384009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" t="-118" r="15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4543352" y="4464066"/>
            <a:ext cx="4441571" cy="13849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实际物理存储为向量方式，任意顶点可在向量中快速定位访问其父亲和孩子</a:t>
            </a:r>
            <a:endParaRPr lang="zh-CN" altLang="en-US" sz="2800" dirty="0"/>
          </a:p>
        </p:txBody>
      </p:sp>
    </p:spTree>
  </p:cSld>
  <p:clrMapOvr>
    <a:masterClrMapping/>
  </p:clrMapOvr>
  <p:transition advTm="157"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图的基本接口实现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196706" y="1179329"/>
            <a:ext cx="866285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图的基本操作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3621" y="1702549"/>
            <a:ext cx="894629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顶点的基本操作：查询第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个顶点（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0 &lt;= 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 &lt; n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）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Tv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vertex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].data; }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数据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inDegree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inDegree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}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入度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outDegree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outDegree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}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出度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firstNbr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nextNbr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n ); }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首个邻接顶点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nextNbr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相对于顶点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j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的下一邻接顶点（改用邻接表可提高效率）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(( -1 &lt;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&amp;&amp; ( !exists (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--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) 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}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逆向线性试探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VStatus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status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].status; }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状态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dTime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dTime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}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时间标签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dTime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fTime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fTime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}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时间标签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fTime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parent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].parent; }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在遍历树中的父亲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priority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].priority; }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在遍历树中的优先级数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67544" y="3008464"/>
            <a:ext cx="7721151" cy="677282"/>
          </a:xfrm>
          <a:prstGeom prst="rect">
            <a:avLst/>
          </a:prstGeom>
          <a:solidFill>
            <a:srgbClr val="00B0F0">
              <a:alpha val="24000"/>
            </a:srgb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6706" y="4941742"/>
            <a:ext cx="8947294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边的基本操作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bool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exists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边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(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, j)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是否存在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{ </a:t>
            </a:r>
            <a:r>
              <a:rPr lang="pt-BR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( 0 &lt;= </a:t>
            </a:r>
            <a:r>
              <a:rPr lang="pt-BR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&amp;&amp; ( </a:t>
            </a:r>
            <a:r>
              <a:rPr lang="pt-BR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n ) &amp;&amp; ( 0 &lt;= </a:t>
            </a:r>
            <a:r>
              <a:rPr lang="pt-BR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&amp;&amp; ( </a:t>
            </a:r>
            <a:r>
              <a:rPr lang="pt-BR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n ) &amp;&amp; E[</a:t>
            </a:r>
            <a:r>
              <a:rPr lang="pt-BR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pt-BR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!= </a:t>
            </a:r>
            <a:r>
              <a:rPr lang="pt-BR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}</a:t>
            </a:r>
            <a:endParaRPr lang="pt-BR" altLang="zh-CN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EType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&amp; type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E[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]-&gt;type; }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边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(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, j)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的类型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edge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E[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]-&gt;data; }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边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(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, j)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的数据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weight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E[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]-&gt;weight; }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边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(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, j)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的权重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图的基本接口实现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196706" y="1179329"/>
            <a:ext cx="866285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顶点的动态插入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6706" y="1702549"/>
            <a:ext cx="88204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insert (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Tv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vertex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插入顶点，返回编号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j = 0; j &lt; n;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j++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E[j].insert ( </a:t>
            </a:r>
            <a:r>
              <a:rPr lang="en-US" altLang="zh-CN" sz="16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   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各顶点预留一条潜在的关联边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n++;                         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顶点数目加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1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E.insert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Edge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&gt;*&gt; 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n,n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,(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Edge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&gt;*)</a:t>
            </a:r>
            <a:r>
              <a:rPr lang="en-US" altLang="zh-CN" sz="16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创建新顶点对应的边向量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return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V.insert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Vertex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Tv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&gt;(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vertex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));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顶点向量增加一个顶点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9512" y="2988796"/>
            <a:ext cx="5633818" cy="3313471"/>
            <a:chOff x="179512" y="2988796"/>
            <a:chExt cx="5633818" cy="3313471"/>
          </a:xfrm>
        </p:grpSpPr>
        <p:cxnSp>
          <p:nvCxnSpPr>
            <p:cNvPr id="4" name="直接连接符 3"/>
            <p:cNvCxnSpPr/>
            <p:nvPr/>
          </p:nvCxnSpPr>
          <p:spPr bwMode="auto">
            <a:xfrm>
              <a:off x="1636866" y="2988796"/>
              <a:ext cx="417646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" name="直接箭头连接符 8"/>
            <p:cNvCxnSpPr/>
            <p:nvPr/>
          </p:nvCxnSpPr>
          <p:spPr bwMode="auto">
            <a:xfrm flipH="1">
              <a:off x="3347864" y="3034220"/>
              <a:ext cx="2180774" cy="8535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7030A0"/>
              </a:solidFill>
              <a:prstDash val="dash"/>
              <a:round/>
              <a:headEnd type="none"/>
              <a:tailEnd type="stealth" w="lg" len="lg"/>
            </a:ln>
            <a:effectLst/>
          </p:spPr>
        </p:cxnSp>
        <p:sp>
          <p:nvSpPr>
            <p:cNvPr id="12" name="矩形 11"/>
            <p:cNvSpPr/>
            <p:nvPr/>
          </p:nvSpPr>
          <p:spPr>
            <a:xfrm>
              <a:off x="181984" y="3779748"/>
              <a:ext cx="26422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Clr>
                  <a:srgbClr val="C00000"/>
                </a:buClr>
                <a:buFont typeface="Wingdings" panose="05000000000000000000" pitchFamily="2" charset="2"/>
                <a:buChar char="ü"/>
              </a:pPr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</a:rPr>
                <a:t>Vector</a:t>
              </a: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</a:rPr>
                <a:t>的构造函数</a:t>
              </a:r>
              <a:endParaRPr lang="zh-CN" altLang="en-US" sz="1400" dirty="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79512" y="4149080"/>
              <a:ext cx="4303286" cy="21531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SzPct val="90000"/>
                <a:buFont typeface="Wingdings" panose="05000000000000000000" pitchFamily="2" charset="2"/>
                <a:buChar char="p"/>
                <a:defRPr sz="320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SzPct val="8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SzPct val="65000"/>
                <a:buFont typeface="Wingdings" panose="05000000000000000000" pitchFamily="2" charset="2"/>
                <a:buChar char="p"/>
                <a:defRPr sz="240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黑体" panose="02010609060101010101" pitchFamily="2" charset="-122"/>
                  <a:ea typeface="黑体" panose="02010609060101010101" pitchFamily="2" charset="-122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600" dirty="0">
                  <a:latin typeface="Consolas" panose="020B0609020204030204" pitchFamily="49" charset="0"/>
                </a:rPr>
                <a:t>Vector ( int c = </a:t>
              </a:r>
              <a:r>
                <a:rPr lang="en-US" altLang="zh-CN" sz="1600" kern="0" dirty="0">
                  <a:solidFill>
                    <a:srgbClr val="996633"/>
                  </a:solidFill>
                  <a:latin typeface="Consolas" panose="020B0609020204030204" pitchFamily="49" charset="0"/>
                </a:rPr>
                <a:t>DEFAULT_CAPACITY</a:t>
              </a:r>
              <a:r>
                <a:rPr lang="zh-CN" altLang="en-US" sz="1600" dirty="0">
                  <a:latin typeface="Consolas" panose="020B0609020204030204" pitchFamily="49" charset="0"/>
                </a:rPr>
                <a:t>, int s = 0, T v = 0 ){</a:t>
              </a:r>
              <a:endParaRPr lang="en-US" altLang="zh-CN" sz="1600" dirty="0">
                <a:latin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zh-CN" altLang="en-US" sz="1600" b="1" kern="0" dirty="0">
                  <a:solidFill>
                    <a:srgbClr val="CC0000"/>
                  </a:solidFill>
                  <a:latin typeface="Consolas" panose="020B0609020204030204" pitchFamily="49" charset="0"/>
                  <a:ea typeface="隶书" panose="02010509060101010101" pitchFamily="49" charset="-122"/>
                </a:rPr>
                <a:t>//容量为c、规模为s、所有元素初始为v</a:t>
              </a:r>
              <a:endPara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endParaRPr>
            </a:p>
            <a:p>
              <a:pPr marL="0" indent="0">
                <a:buNone/>
              </a:pPr>
              <a:r>
                <a:rPr lang="zh-CN" altLang="en-US" sz="1600" dirty="0">
                  <a:latin typeface="Consolas" panose="020B0609020204030204" pitchFamily="49" charset="0"/>
                </a:rPr>
                <a:t>   _elem = </a:t>
              </a:r>
              <a:r>
                <a:rPr lang="en-US" altLang="zh-C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new</a:t>
              </a:r>
              <a:r>
                <a:rPr lang="zh-CN" altLang="en-US" sz="1600" dirty="0">
                  <a:latin typeface="Consolas" panose="020B0609020204030204" pitchFamily="49" charset="0"/>
                </a:rPr>
                <a:t> T[_capacity = c]; </a:t>
              </a:r>
              <a:endParaRPr lang="en-US" altLang="zh-CN" sz="1600" dirty="0">
                <a:latin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altLang="zh-CN" sz="1600" dirty="0">
                  <a:latin typeface="Consolas" panose="020B0609020204030204" pitchFamily="49" charset="0"/>
                </a:rPr>
                <a:t>   </a:t>
              </a:r>
              <a:r>
                <a:rPr lang="zh-CN" altLang="en-US" sz="1600" dirty="0">
                  <a:latin typeface="Consolas" panose="020B0609020204030204" pitchFamily="49" charset="0"/>
                </a:rPr>
                <a:t>for ( _size = 0; _size &lt; s;  </a:t>
              </a:r>
              <a:endParaRPr lang="en-US" altLang="zh-CN" sz="1600" dirty="0">
                <a:latin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altLang="zh-CN" sz="1600" dirty="0">
                  <a:latin typeface="Consolas" panose="020B0609020204030204" pitchFamily="49" charset="0"/>
                </a:rPr>
                <a:t>         </a:t>
              </a:r>
              <a:r>
                <a:rPr lang="zh-CN" altLang="en-US" sz="1600" dirty="0">
                  <a:latin typeface="Consolas" panose="020B0609020204030204" pitchFamily="49" charset="0"/>
                </a:rPr>
                <a:t>_elem[_size++] = v ); </a:t>
              </a:r>
              <a:endParaRPr lang="en-US" altLang="zh-CN" sz="1600" dirty="0">
                <a:latin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zh-CN" altLang="en-US" sz="1600" dirty="0">
                  <a:latin typeface="Consolas" panose="020B0609020204030204" pitchFamily="49" charset="0"/>
                </a:rPr>
                <a:t>}</a:t>
              </a:r>
              <a:endParaRPr lang="en-US" altLang="zh-CN" sz="1600" dirty="0"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6177350" y="3747929"/>
              <a:ext cx="2249100" cy="21134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400741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81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81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81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81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6177350" y="3747929"/>
              <a:ext cx="2249100" cy="21134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400741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81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81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81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799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8426450" y="3747928"/>
          <a:ext cx="449820" cy="2113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820"/>
              </a:tblGrid>
              <a:tr h="4007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CCCC">
                        <a:alpha val="50000"/>
                      </a:srgbClr>
                    </a:solidFill>
                  </a:tcPr>
                </a:tc>
              </a:tr>
              <a:tr h="4281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CCC">
                        <a:alpha val="50000"/>
                      </a:srgbClr>
                    </a:solidFill>
                  </a:tcPr>
                </a:tc>
              </a:tr>
              <a:tr h="4281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CCC">
                        <a:alpha val="50000"/>
                      </a:srgbClr>
                    </a:solidFill>
                  </a:tcPr>
                </a:tc>
              </a:tr>
              <a:tr h="4281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CCC">
                        <a:alpha val="50000"/>
                      </a:srgbClr>
                    </a:solidFill>
                  </a:tcPr>
                </a:tc>
              </a:tr>
              <a:tr h="4281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CCC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7185462" y="6353754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n++; 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/>
            </p:nvGraphicFramePr>
            <p:xfrm>
              <a:off x="6177350" y="5861425"/>
              <a:ext cx="2249100" cy="4281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4281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/>
            </p:nvGraphicFramePr>
            <p:xfrm>
              <a:off x="6177350" y="5861425"/>
              <a:ext cx="2249100" cy="4281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42799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zh-CN" altLang="en-US" sz="2000" b="1" kern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8426450" y="5861425"/>
          <a:ext cx="449820" cy="428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820"/>
              </a:tblGrid>
              <a:tr h="4281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5783411" y="3687415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endParaRPr lang="zh-CN" altLang="en-US" sz="2400" b="1" dirty="0"/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5098496" y="3747928"/>
          <a:ext cx="449820" cy="2113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820"/>
              </a:tblGrid>
              <a:tr h="4007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CC">
                        <a:alpha val="50000"/>
                      </a:srgbClr>
                    </a:solidFill>
                  </a:tcPr>
                </a:tc>
              </a:tr>
              <a:tr h="4281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CC">
                        <a:alpha val="50000"/>
                      </a:srgbClr>
                    </a:solidFill>
                  </a:tcPr>
                </a:tc>
              </a:tr>
              <a:tr h="4281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CC">
                        <a:alpha val="50000"/>
                      </a:srgbClr>
                    </a:solidFill>
                  </a:tcPr>
                </a:tc>
              </a:tr>
              <a:tr h="4281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CC">
                        <a:alpha val="50000"/>
                      </a:srgbClr>
                    </a:solidFill>
                  </a:tcPr>
                </a:tc>
              </a:tr>
              <a:tr h="4281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CC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098496" y="5861425"/>
          <a:ext cx="449820" cy="428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820"/>
              </a:tblGrid>
              <a:tr h="4281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66FF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/>
        </p:nvSpPr>
        <p:spPr>
          <a:xfrm>
            <a:off x="4648676" y="3703245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</a:t>
            </a:r>
            <a:endParaRPr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1014891" y="6180859"/>
            <a:ext cx="263252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复杂度：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O(n)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11560" y="1974613"/>
            <a:ext cx="4271712" cy="518283"/>
          </a:xfrm>
          <a:prstGeom prst="rect">
            <a:avLst/>
          </a:prstGeom>
          <a:solidFill>
            <a:srgbClr val="99FF33">
              <a:alpha val="24000"/>
            </a:srgb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11560" y="2691433"/>
            <a:ext cx="5565790" cy="297364"/>
          </a:xfrm>
          <a:prstGeom prst="rect">
            <a:avLst/>
          </a:prstGeom>
          <a:solidFill>
            <a:srgbClr val="99FF33">
              <a:alpha val="24000"/>
            </a:srgb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11560" y="3018378"/>
            <a:ext cx="4176464" cy="231736"/>
          </a:xfrm>
          <a:prstGeom prst="rect">
            <a:avLst/>
          </a:prstGeom>
          <a:solidFill>
            <a:srgbClr val="99FF33">
              <a:alpha val="24000"/>
            </a:srgb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0" grpId="0" bldLvl="0" animBg="1"/>
      <p:bldP spid="21" grpId="0" bldLvl="0" animBg="1"/>
      <p:bldP spid="21" grpId="1" bldLvl="0" animBg="1"/>
      <p:bldP spid="24" grpId="0" bldLvl="0" animBg="1"/>
      <p:bldP spid="24" grpId="1" bldLvl="0" animBg="1"/>
      <p:bldP spid="29" grpId="0" bldLvl="0" animBg="1"/>
      <p:bldP spid="29" grpId="1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图的基本接口实现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196706" y="1179329"/>
            <a:ext cx="866285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顶点的动态删除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6706" y="1652095"/>
            <a:ext cx="894546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Tv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remove (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删除第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个顶点及其关联边（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0 &lt;= 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 &lt; n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）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j = 0; j &lt; n;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j++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 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所有出边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exists (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j ) ) { 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delete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E[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][j]; V[j].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inDegree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--;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逐条删除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} 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E.remove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n--;           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删除第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行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Tv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vBak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vertex (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V.remove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删除顶点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j = 0; j &lt; n;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j++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 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所有入边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Edge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* e = E[j].remove (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) { 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delete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e; V[j].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outDegree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--;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逐条删除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}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vBak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返回被删除顶点的信息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zh-CN" alt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899592" y="4537919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35496" y="5382851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899592" y="6272140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1763592" y="5382851"/>
            <a:ext cx="432000" cy="432000"/>
          </a:xfrm>
          <a:prstGeom prst="ellipse">
            <a:avLst/>
          </a:prstGeom>
          <a:solidFill>
            <a:srgbClr val="FFC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H="1" flipV="1">
            <a:off x="1229026" y="4950655"/>
            <a:ext cx="558530" cy="53946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>
            <a:off x="1307628" y="4814662"/>
            <a:ext cx="582117" cy="588967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>
            <a:off x="443813" y="5707586"/>
            <a:ext cx="582117" cy="588967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1514966" y="4849021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87151" y="5115108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11844" y="4906654"/>
            <a:ext cx="651013" cy="539462"/>
            <a:chOff x="311844" y="4906654"/>
            <a:chExt cx="651013" cy="539462"/>
          </a:xfrm>
        </p:grpSpPr>
        <p:cxnSp>
          <p:nvCxnSpPr>
            <p:cNvPr id="12" name="直接箭头连接符 11"/>
            <p:cNvCxnSpPr>
              <a:stCxn id="6" idx="3"/>
              <a:endCxn id="7" idx="7"/>
            </p:cNvCxnSpPr>
            <p:nvPr/>
          </p:nvCxnSpPr>
          <p:spPr bwMode="auto">
            <a:xfrm flipH="1">
              <a:off x="404231" y="4906654"/>
              <a:ext cx="558626" cy="539462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sp>
          <p:nvSpPr>
            <p:cNvPr id="18" name="矩形 17"/>
            <p:cNvSpPr/>
            <p:nvPr/>
          </p:nvSpPr>
          <p:spPr>
            <a:xfrm>
              <a:off x="311844" y="4939797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7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7496" y="5598851"/>
            <a:ext cx="1296096" cy="346100"/>
            <a:chOff x="467496" y="5598851"/>
            <a:chExt cx="1296096" cy="346100"/>
          </a:xfrm>
        </p:grpSpPr>
        <p:cxnSp>
          <p:nvCxnSpPr>
            <p:cNvPr id="10" name="直接箭头连接符 9"/>
            <p:cNvCxnSpPr>
              <a:stCxn id="9" idx="2"/>
              <a:endCxn id="7" idx="6"/>
            </p:cNvCxnSpPr>
            <p:nvPr/>
          </p:nvCxnSpPr>
          <p:spPr bwMode="auto">
            <a:xfrm flipH="1">
              <a:off x="467496" y="5598851"/>
              <a:ext cx="1296096" cy="0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sp>
          <p:nvSpPr>
            <p:cNvPr id="19" name="矩形 18"/>
            <p:cNvSpPr/>
            <p:nvPr/>
          </p:nvSpPr>
          <p:spPr>
            <a:xfrm>
              <a:off x="981268" y="5606397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9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679677" y="5758202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862" y="5843579"/>
            <a:ext cx="571879" cy="539462"/>
            <a:chOff x="351862" y="5843579"/>
            <a:chExt cx="571879" cy="539462"/>
          </a:xfrm>
        </p:grpSpPr>
        <p:cxnSp>
          <p:nvCxnSpPr>
            <p:cNvPr id="14" name="直接箭头连接符 13"/>
            <p:cNvCxnSpPr/>
            <p:nvPr/>
          </p:nvCxnSpPr>
          <p:spPr bwMode="auto">
            <a:xfrm flipH="1" flipV="1">
              <a:off x="365211" y="5843579"/>
              <a:ext cx="558530" cy="539462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sp>
          <p:nvSpPr>
            <p:cNvPr id="21" name="矩形 20"/>
            <p:cNvSpPr/>
            <p:nvPr/>
          </p:nvSpPr>
          <p:spPr>
            <a:xfrm>
              <a:off x="351862" y="6024289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/>
            </p:nvGraphicFramePr>
            <p:xfrm>
              <a:off x="2394497" y="4653136"/>
              <a:ext cx="2249100" cy="21089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3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7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9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2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4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5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/>
            </p:nvGraphicFramePr>
            <p:xfrm>
              <a:off x="2394497" y="4653136"/>
              <a:ext cx="2249100" cy="21089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3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422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7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9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2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4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5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3" name="TextBox 20"/>
          <p:cNvSpPr txBox="1">
            <a:spLocks noChangeArrowheads="1"/>
          </p:cNvSpPr>
          <p:nvPr/>
        </p:nvSpPr>
        <p:spPr bwMode="auto">
          <a:xfrm>
            <a:off x="1434247" y="6288085"/>
            <a:ext cx="95356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2845959" y="5496696"/>
              <a:ext cx="449820" cy="421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</a:tblGrid>
                  <a:tr h="421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rgbClr val="CCE5FF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2845959" y="5496696"/>
              <a:ext cx="449820" cy="421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</a:tblGrid>
                  <a:tr h="421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/>
            </p:nvGraphicFramePr>
            <p:xfrm>
              <a:off x="3744778" y="5496696"/>
              <a:ext cx="449820" cy="421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</a:tblGrid>
                  <a:tr h="421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rgbClr val="CCE5FF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/>
            </p:nvGraphicFramePr>
            <p:xfrm>
              <a:off x="3744778" y="5496696"/>
              <a:ext cx="449820" cy="421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</a:tblGrid>
                  <a:tr h="421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/>
              <p:cNvGraphicFramePr>
                <a:graphicFrameLocks noGrp="1"/>
              </p:cNvGraphicFramePr>
              <p:nvPr/>
            </p:nvGraphicFramePr>
            <p:xfrm>
              <a:off x="4194188" y="5496696"/>
              <a:ext cx="449820" cy="421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</a:tblGrid>
                  <a:tr h="421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rgbClr val="CCE5FF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/>
              <p:cNvGraphicFramePr>
                <a:graphicFrameLocks noGrp="1"/>
              </p:cNvGraphicFramePr>
              <p:nvPr/>
            </p:nvGraphicFramePr>
            <p:xfrm>
              <a:off x="4194188" y="5496696"/>
              <a:ext cx="449820" cy="421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</a:tblGrid>
                  <a:tr h="421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/>
              <p:cNvGraphicFramePr>
                <a:graphicFrameLocks noGrp="1"/>
              </p:cNvGraphicFramePr>
              <p:nvPr/>
            </p:nvGraphicFramePr>
            <p:xfrm>
              <a:off x="4831600" y="4886999"/>
              <a:ext cx="2249100" cy="1687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3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4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5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/>
              <p:cNvGraphicFramePr>
                <a:graphicFrameLocks noGrp="1"/>
              </p:cNvGraphicFramePr>
              <p:nvPr/>
            </p:nvGraphicFramePr>
            <p:xfrm>
              <a:off x="4831600" y="4886999"/>
              <a:ext cx="2249100" cy="1687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  <a:gridCol w="449820"/>
                  </a:tblGrid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B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3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422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4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5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/>
              <p:cNvGraphicFramePr>
                <a:graphicFrameLocks noGrp="1"/>
              </p:cNvGraphicFramePr>
              <p:nvPr/>
            </p:nvGraphicFramePr>
            <p:xfrm>
              <a:off x="7236296" y="4886999"/>
              <a:ext cx="1799280" cy="1687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</a:tblGrid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3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4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/>
              <p:cNvGraphicFramePr>
                <a:graphicFrameLocks noGrp="1"/>
              </p:cNvGraphicFramePr>
              <p:nvPr/>
            </p:nvGraphicFramePr>
            <p:xfrm>
              <a:off x="7236296" y="4886999"/>
              <a:ext cx="1799280" cy="1687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9820"/>
                    <a:gridCol w="449820"/>
                    <a:gridCol w="449820"/>
                    <a:gridCol w="449820"/>
                  </a:tblGrid>
                  <a:tr h="421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0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A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3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422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C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4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latin typeface="Consolas" panose="020B0609020204030204" pitchFamily="49" charset="0"/>
                            </a:rPr>
                            <a:t>D</a:t>
                          </a:r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b="1" dirty="0">
                            <a:latin typeface="Consolas" panose="020B0609020204030204" pitchFamily="49" charset="0"/>
                          </a:endParaRPr>
                        </a:p>
                      </a:txBody>
                      <a:tcPr>
                        <a:solidFill>
                          <a:schemeClr val="accent1"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2" name="矩形 31"/>
          <p:cNvSpPr/>
          <p:nvPr/>
        </p:nvSpPr>
        <p:spPr bwMode="auto">
          <a:xfrm>
            <a:off x="1229026" y="2158408"/>
            <a:ext cx="4271712" cy="766535"/>
          </a:xfrm>
          <a:prstGeom prst="rect">
            <a:avLst/>
          </a:prstGeom>
          <a:solidFill>
            <a:srgbClr val="99FF33">
              <a:alpha val="24000"/>
            </a:srgb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913889" y="2924944"/>
            <a:ext cx="2381890" cy="251571"/>
          </a:xfrm>
          <a:prstGeom prst="rect">
            <a:avLst/>
          </a:prstGeom>
          <a:solidFill>
            <a:srgbClr val="99FF33">
              <a:alpha val="24000"/>
            </a:srgb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3591241" y="3160600"/>
            <a:ext cx="1909497" cy="237110"/>
          </a:xfrm>
          <a:prstGeom prst="rect">
            <a:avLst/>
          </a:prstGeom>
          <a:solidFill>
            <a:srgbClr val="99FF33">
              <a:alpha val="24000"/>
            </a:srgb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942541" y="3449117"/>
            <a:ext cx="4709579" cy="726616"/>
          </a:xfrm>
          <a:prstGeom prst="rect">
            <a:avLst/>
          </a:prstGeom>
          <a:solidFill>
            <a:srgbClr val="99FF33">
              <a:alpha val="24000"/>
            </a:srgb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67791" y="1214265"/>
            <a:ext cx="263252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复杂度：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O(n</a:t>
            </a:r>
            <a:r>
              <a:rPr lang="en-US" altLang="zh-CN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乘号 4"/>
          <p:cNvSpPr/>
          <p:nvPr/>
        </p:nvSpPr>
        <p:spPr bwMode="auto">
          <a:xfrm>
            <a:off x="5936713" y="5475335"/>
            <a:ext cx="278935" cy="300339"/>
          </a:xfrm>
          <a:prstGeom prst="mathMultiply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7" name="乘号 36"/>
          <p:cNvSpPr/>
          <p:nvPr/>
        </p:nvSpPr>
        <p:spPr bwMode="auto">
          <a:xfrm>
            <a:off x="5936713" y="5916791"/>
            <a:ext cx="278935" cy="275090"/>
          </a:xfrm>
          <a:prstGeom prst="mathMultiply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8" name="乘号 37"/>
          <p:cNvSpPr/>
          <p:nvPr/>
        </p:nvSpPr>
        <p:spPr bwMode="auto">
          <a:xfrm>
            <a:off x="5923182" y="6327573"/>
            <a:ext cx="305998" cy="284542"/>
          </a:xfrm>
          <a:prstGeom prst="mathMultiply">
            <a:avLst/>
          </a:prstGeom>
          <a:solidFill>
            <a:srgbClr val="C00000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0" grpId="0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  <p:bldP spid="35" grpId="0" bldLvl="0" animBg="1"/>
      <p:bldP spid="36" grpId="0" bldLvl="0" animBg="1"/>
      <p:bldP spid="5" grpId="0" bldLvl="0" animBg="1"/>
      <p:bldP spid="37" grpId="0" bldLvl="0" animBg="1"/>
      <p:bldP spid="38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图的基本接口实现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251520" y="1139307"/>
            <a:ext cx="866285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边的动态操作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1662527"/>
            <a:ext cx="92049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insert (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edge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插入权重为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w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的边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e = (</a:t>
            </a:r>
            <a:r>
              <a:rPr lang="en-US" altLang="zh-CN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, j)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exists (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确保该边尚不存在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E[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Edge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(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edge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创建新边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e++;     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更新边计数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V[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outDegree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++;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更新关联顶点度数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V[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inDegree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++;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更新关联顶点度数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en-US" altLang="zh-CN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remove (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删除顶点</a:t>
            </a:r>
            <a:r>
              <a:rPr lang="en-US" altLang="zh-CN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和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j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之间的联边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eBak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edge (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备份后删除边记录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delete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E[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]; E[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][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 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e--;     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更新边计数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V[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outDegree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--; V[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].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inDegree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--;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更新关联顶点的度数</a:t>
            </a:r>
            <a:endParaRPr lang="zh-CN" altLang="en-US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eBak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返回被删除边的信息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35496" y="5927917"/>
            <a:ext cx="4032448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复杂度：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O(1)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邻接矩阵，边的动态操作复杂度低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4211960" y="5923929"/>
            <a:ext cx="4752528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邻接矩阵，顶点的动态操作复杂度高，空间复杂度也较高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O(n</a:t>
            </a:r>
            <a:r>
              <a:rPr lang="en-US" altLang="zh-CN" sz="2000" b="1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bldLvl="0" animBg="1"/>
      <p:bldP spid="175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图的存储表示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TextBox 20"/>
          <p:cNvSpPr txBox="1">
            <a:spLocks noChangeArrowheads="1"/>
          </p:cNvSpPr>
          <p:nvPr/>
        </p:nvSpPr>
        <p:spPr bwMode="auto">
          <a:xfrm>
            <a:off x="243653" y="1124744"/>
            <a:ext cx="764863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图的邻接矩阵读入与构建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0772" y="2016019"/>
            <a:ext cx="700786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importGraph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GraphMatrix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&amp; </a:t>
            </a:r>
            <a:r>
              <a:rPr lang="en-US" altLang="zh-CN" sz="1600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fname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[]){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FILE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input =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fopen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fname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"r"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pt-BR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int</a:t>
            </a:r>
            <a:r>
              <a:rPr lang="pt-BR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n; fscanf(input, </a:t>
            </a:r>
            <a:r>
              <a:rPr lang="pt-BR" altLang="zh-CN" sz="1600" dirty="0">
                <a:solidFill>
                  <a:srgbClr val="A31515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"%d\n"</a:t>
            </a:r>
            <a:r>
              <a:rPr lang="pt-BR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&amp;n); </a:t>
            </a:r>
            <a:endParaRPr lang="pt-BR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for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0;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&lt; n;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++) {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插入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v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个顶点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char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vertex; 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fscanf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(input,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"%c 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&amp;vertex);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</a:t>
            </a:r>
            <a:r>
              <a:rPr lang="en-US" altLang="zh-CN" sz="1600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.insert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(vertex);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fscanf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(input,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"\n"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nn-NO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for</a:t>
            </a:r>
            <a:r>
              <a:rPr lang="nn-NO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nn-NO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nn-NO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i = 0; i &lt; n; i++) {</a:t>
            </a:r>
            <a:endParaRPr lang="nn-NO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for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j = 0; j &lt; n;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j++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{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插入边</a:t>
            </a:r>
            <a:endParaRPr lang="zh-CN" altLang="en-US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     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edge; 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fscanf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(input,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"%d 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&amp;edge);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     if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(0 &gt; edge)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continue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     </a:t>
            </a:r>
            <a:r>
              <a:rPr lang="en-US" altLang="zh-CN" sz="1600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g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.insert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(edge, edge,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j);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fscanf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(input,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"\n"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63" name="直接箭头连接符 162"/>
          <p:cNvCxnSpPr>
            <a:stCxn id="165" idx="3"/>
          </p:cNvCxnSpPr>
          <p:nvPr/>
        </p:nvCxnSpPr>
        <p:spPr bwMode="auto">
          <a:xfrm flipH="1">
            <a:off x="6965678" y="1561567"/>
            <a:ext cx="405987" cy="5609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stealth" w="lg" len="lg"/>
            <a:tailEnd type="none" w="lg" len="lg"/>
          </a:ln>
          <a:effectLst/>
        </p:spPr>
      </p:cxnSp>
      <p:sp>
        <p:nvSpPr>
          <p:cNvPr id="165" name="椭圆 164"/>
          <p:cNvSpPr/>
          <p:nvPr/>
        </p:nvSpPr>
        <p:spPr bwMode="auto">
          <a:xfrm>
            <a:off x="7308400" y="1192832"/>
            <a:ext cx="432000" cy="43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椭圆 165"/>
          <p:cNvSpPr/>
          <p:nvPr/>
        </p:nvSpPr>
        <p:spPr bwMode="auto">
          <a:xfrm>
            <a:off x="5990933" y="2886097"/>
            <a:ext cx="432000" cy="43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7" name="椭圆 166"/>
          <p:cNvSpPr/>
          <p:nvPr/>
        </p:nvSpPr>
        <p:spPr bwMode="auto">
          <a:xfrm>
            <a:off x="6660304" y="2052124"/>
            <a:ext cx="432000" cy="43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8" name="椭圆 167"/>
          <p:cNvSpPr/>
          <p:nvPr/>
        </p:nvSpPr>
        <p:spPr bwMode="auto">
          <a:xfrm>
            <a:off x="8028480" y="2052124"/>
            <a:ext cx="432000" cy="43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E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9" name="直接箭头连接符 168"/>
          <p:cNvCxnSpPr>
            <a:stCxn id="173" idx="6"/>
            <a:endCxn id="174" idx="2"/>
          </p:cNvCxnSpPr>
          <p:nvPr/>
        </p:nvCxnSpPr>
        <p:spPr bwMode="auto">
          <a:xfrm>
            <a:off x="7092304" y="3894185"/>
            <a:ext cx="93617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stealth" w="lg" len="lg"/>
            <a:tailEnd type="none" w="lg" len="lg"/>
          </a:ln>
          <a:effectLst/>
        </p:spPr>
      </p:cxnSp>
      <p:sp>
        <p:nvSpPr>
          <p:cNvPr id="170" name="椭圆 169"/>
          <p:cNvSpPr/>
          <p:nvPr/>
        </p:nvSpPr>
        <p:spPr bwMode="auto">
          <a:xfrm>
            <a:off x="8748512" y="2886097"/>
            <a:ext cx="432000" cy="43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F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1" name="椭圆 170"/>
          <p:cNvSpPr/>
          <p:nvPr/>
        </p:nvSpPr>
        <p:spPr bwMode="auto">
          <a:xfrm>
            <a:off x="6660304" y="2052124"/>
            <a:ext cx="432000" cy="432000"/>
          </a:xfrm>
          <a:prstGeom prst="ellipse">
            <a:avLst/>
          </a:prstGeom>
          <a:solidFill>
            <a:schemeClr val="accent4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2" name="椭圆 171"/>
          <p:cNvSpPr/>
          <p:nvPr/>
        </p:nvSpPr>
        <p:spPr bwMode="auto">
          <a:xfrm>
            <a:off x="7308352" y="2886145"/>
            <a:ext cx="432000" cy="43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3" name="椭圆 172"/>
          <p:cNvSpPr/>
          <p:nvPr/>
        </p:nvSpPr>
        <p:spPr bwMode="auto">
          <a:xfrm>
            <a:off x="6660304" y="3678185"/>
            <a:ext cx="432000" cy="43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椭圆 173"/>
          <p:cNvSpPr/>
          <p:nvPr/>
        </p:nvSpPr>
        <p:spPr bwMode="auto">
          <a:xfrm>
            <a:off x="8028480" y="3678185"/>
            <a:ext cx="432000" cy="43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G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5" name="直接箭头连接符 174"/>
          <p:cNvCxnSpPr>
            <a:stCxn id="167" idx="3"/>
          </p:cNvCxnSpPr>
          <p:nvPr/>
        </p:nvCxnSpPr>
        <p:spPr bwMode="auto">
          <a:xfrm flipH="1">
            <a:off x="6341839" y="2420859"/>
            <a:ext cx="381730" cy="5260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176" name="直接箭头连接符 175"/>
          <p:cNvCxnSpPr>
            <a:endCxn id="165" idx="5"/>
          </p:cNvCxnSpPr>
          <p:nvPr/>
        </p:nvCxnSpPr>
        <p:spPr bwMode="auto">
          <a:xfrm flipH="1" flipV="1">
            <a:off x="7677135" y="1561567"/>
            <a:ext cx="451862" cy="5427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stealth" w="lg" len="lg"/>
            <a:tailEnd type="none" w="lg" len="lg"/>
          </a:ln>
          <a:effectLst/>
        </p:spPr>
      </p:cxnSp>
      <p:cxnSp>
        <p:nvCxnSpPr>
          <p:cNvPr id="177" name="直接箭头连接符 176"/>
          <p:cNvCxnSpPr/>
          <p:nvPr/>
        </p:nvCxnSpPr>
        <p:spPr bwMode="auto">
          <a:xfrm flipH="1" flipV="1">
            <a:off x="8388424" y="2412474"/>
            <a:ext cx="451862" cy="5427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stealth" w="lg" len="lg"/>
            <a:tailEnd type="none" w="lg" len="lg"/>
          </a:ln>
          <a:effectLst/>
        </p:spPr>
      </p:cxnSp>
      <p:cxnSp>
        <p:nvCxnSpPr>
          <p:cNvPr id="178" name="直接箭头连接符 177"/>
          <p:cNvCxnSpPr>
            <a:stCxn id="174" idx="0"/>
            <a:endCxn id="168" idx="4"/>
          </p:cNvCxnSpPr>
          <p:nvPr/>
        </p:nvCxnSpPr>
        <p:spPr bwMode="auto">
          <a:xfrm flipV="1">
            <a:off x="8244480" y="2484124"/>
            <a:ext cx="0" cy="119406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stealth" w="lg" len="lg"/>
            <a:tailEnd type="none" w="lg" len="lg"/>
          </a:ln>
          <a:effectLst/>
        </p:spPr>
      </p:cxnSp>
      <p:cxnSp>
        <p:nvCxnSpPr>
          <p:cNvPr id="179" name="直接箭头连接符 178"/>
          <p:cNvCxnSpPr>
            <a:endCxn id="167" idx="5"/>
          </p:cNvCxnSpPr>
          <p:nvPr/>
        </p:nvCxnSpPr>
        <p:spPr bwMode="auto">
          <a:xfrm flipH="1" flipV="1">
            <a:off x="7029039" y="2420859"/>
            <a:ext cx="392958" cy="5042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stealth" w="lg" len="lg"/>
            <a:tailEnd type="none" w="lg" len="lg"/>
          </a:ln>
          <a:effectLst/>
        </p:spPr>
      </p:cxnSp>
      <p:cxnSp>
        <p:nvCxnSpPr>
          <p:cNvPr id="180" name="直接箭头连接符 179"/>
          <p:cNvCxnSpPr/>
          <p:nvPr/>
        </p:nvCxnSpPr>
        <p:spPr bwMode="auto">
          <a:xfrm flipH="1" flipV="1">
            <a:off x="6339330" y="3245957"/>
            <a:ext cx="392958" cy="5042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stealth" w="lg" len="lg"/>
            <a:tailEnd type="none" w="lg" len="lg"/>
          </a:ln>
          <a:effectLst/>
        </p:spPr>
      </p:cxnSp>
      <p:cxnSp>
        <p:nvCxnSpPr>
          <p:cNvPr id="181" name="直接箭头连接符 180"/>
          <p:cNvCxnSpPr>
            <a:endCxn id="173" idx="7"/>
          </p:cNvCxnSpPr>
          <p:nvPr/>
        </p:nvCxnSpPr>
        <p:spPr bwMode="auto">
          <a:xfrm flipH="1">
            <a:off x="7029039" y="3254635"/>
            <a:ext cx="357229" cy="4868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182" name="直接箭头连接符 181"/>
          <p:cNvCxnSpPr/>
          <p:nvPr/>
        </p:nvCxnSpPr>
        <p:spPr bwMode="auto">
          <a:xfrm flipH="1">
            <a:off x="8434906" y="3263770"/>
            <a:ext cx="381730" cy="5260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stealth" w="lg" len="lg"/>
            <a:tailEnd type="none" w="lg" len="lg"/>
          </a:ln>
          <a:effectLst/>
        </p:spPr>
      </p:cxnSp>
      <p:cxnSp>
        <p:nvCxnSpPr>
          <p:cNvPr id="183" name="直接箭头连接符 182"/>
          <p:cNvCxnSpPr>
            <a:endCxn id="165" idx="4"/>
          </p:cNvCxnSpPr>
          <p:nvPr/>
        </p:nvCxnSpPr>
        <p:spPr bwMode="auto">
          <a:xfrm flipV="1">
            <a:off x="7524352" y="1624832"/>
            <a:ext cx="48" cy="12612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stealth" w="lg" len="lg"/>
            <a:tailEnd type="none" w="lg" len="lg"/>
          </a:ln>
          <a:effectLst/>
        </p:spPr>
      </p:cxnSp>
      <p:cxnSp>
        <p:nvCxnSpPr>
          <p:cNvPr id="184" name="直接箭头连接符 183"/>
          <p:cNvCxnSpPr/>
          <p:nvPr/>
        </p:nvCxnSpPr>
        <p:spPr bwMode="auto">
          <a:xfrm flipH="1" flipV="1">
            <a:off x="7017811" y="2420859"/>
            <a:ext cx="392958" cy="5042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stealth" w="lg" len="lg"/>
            <a:tailEnd type="none" w="lg" len="lg"/>
          </a:ln>
          <a:effectLst/>
        </p:spPr>
      </p:cxnSp>
      <p:sp>
        <p:nvSpPr>
          <p:cNvPr id="191" name="椭圆 190"/>
          <p:cNvSpPr/>
          <p:nvPr/>
        </p:nvSpPr>
        <p:spPr bwMode="auto">
          <a:xfrm>
            <a:off x="7309048" y="2884084"/>
            <a:ext cx="432000" cy="432000"/>
          </a:xfrm>
          <a:prstGeom prst="ellipse">
            <a:avLst/>
          </a:prstGeom>
          <a:solidFill>
            <a:schemeClr val="accent4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椭圆 191"/>
          <p:cNvSpPr/>
          <p:nvPr/>
        </p:nvSpPr>
        <p:spPr bwMode="auto">
          <a:xfrm>
            <a:off x="6660304" y="3676791"/>
            <a:ext cx="432000" cy="432000"/>
          </a:xfrm>
          <a:prstGeom prst="ellipse">
            <a:avLst/>
          </a:prstGeom>
          <a:solidFill>
            <a:schemeClr val="accent4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3" name="椭圆 192"/>
          <p:cNvSpPr/>
          <p:nvPr/>
        </p:nvSpPr>
        <p:spPr bwMode="auto">
          <a:xfrm>
            <a:off x="5990933" y="2883604"/>
            <a:ext cx="432000" cy="432000"/>
          </a:xfrm>
          <a:prstGeom prst="ellipse">
            <a:avLst/>
          </a:prstGeom>
          <a:solidFill>
            <a:schemeClr val="accent4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8027237" y="3681760"/>
            <a:ext cx="432000" cy="432000"/>
          </a:xfrm>
          <a:prstGeom prst="ellipse">
            <a:avLst/>
          </a:prstGeom>
          <a:solidFill>
            <a:schemeClr val="accent4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G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7305394" y="1185160"/>
            <a:ext cx="432000" cy="432000"/>
          </a:xfrm>
          <a:prstGeom prst="ellipse">
            <a:avLst/>
          </a:prstGeom>
          <a:solidFill>
            <a:schemeClr val="accent4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椭圆 195"/>
          <p:cNvSpPr/>
          <p:nvPr/>
        </p:nvSpPr>
        <p:spPr bwMode="auto">
          <a:xfrm>
            <a:off x="8029113" y="2048549"/>
            <a:ext cx="432000" cy="432000"/>
          </a:xfrm>
          <a:prstGeom prst="ellipse">
            <a:avLst/>
          </a:prstGeom>
          <a:solidFill>
            <a:schemeClr val="accent4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E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7" name="椭圆 196"/>
          <p:cNvSpPr/>
          <p:nvPr/>
        </p:nvSpPr>
        <p:spPr bwMode="auto">
          <a:xfrm>
            <a:off x="8748512" y="2883604"/>
            <a:ext cx="432000" cy="432000"/>
          </a:xfrm>
          <a:prstGeom prst="ellipse">
            <a:avLst/>
          </a:prstGeom>
          <a:solidFill>
            <a:schemeClr val="accent4"/>
          </a:solidFill>
          <a:ln w="3175" algn="ctr">
            <a:noFill/>
            <a:miter lim="800000"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F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58" y="4440018"/>
            <a:ext cx="2841993" cy="20963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884" y="1703878"/>
            <a:ext cx="6641534" cy="338554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GraphMatrix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g1;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importGraph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(g1,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"G1.txt"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ldLvl="0" animBg="1"/>
      <p:bldP spid="191" grpId="0" bldLvl="0" animBg="1"/>
      <p:bldP spid="192" grpId="0" bldLvl="0" animBg="1"/>
      <p:bldP spid="193" grpId="0" bldLvl="0" animBg="1"/>
      <p:bldP spid="194" grpId="0" bldLvl="0" animBg="1"/>
      <p:bldP spid="195" grpId="0" bldLvl="0" animBg="1"/>
      <p:bldP spid="196" grpId="0" bldLvl="0" animBg="1"/>
      <p:bldP spid="19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二叉堆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172239" y="1154516"/>
            <a:ext cx="8432209" cy="19236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堆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一种二叉树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每个顶点的值大于或等于其左右孩子的值：大顶堆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每个顶点的值小于或等于其左右孩子的值：小顶堆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Line 5"/>
          <p:cNvSpPr>
            <a:spLocks noChangeShapeType="1"/>
          </p:cNvSpPr>
          <p:nvPr/>
        </p:nvSpPr>
        <p:spPr bwMode="auto">
          <a:xfrm>
            <a:off x="3659722" y="4123554"/>
            <a:ext cx="30480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6"/>
          <p:cNvSpPr>
            <a:spLocks noChangeShapeType="1"/>
          </p:cNvSpPr>
          <p:nvPr/>
        </p:nvSpPr>
        <p:spPr bwMode="auto">
          <a:xfrm flipH="1">
            <a:off x="3202522" y="4080692"/>
            <a:ext cx="354013" cy="42386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7"/>
          <p:cNvSpPr>
            <a:spLocks noChangeShapeType="1"/>
          </p:cNvSpPr>
          <p:nvPr/>
        </p:nvSpPr>
        <p:spPr bwMode="auto">
          <a:xfrm>
            <a:off x="1830922" y="4047354"/>
            <a:ext cx="342900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8"/>
          <p:cNvSpPr>
            <a:spLocks noChangeShapeType="1"/>
          </p:cNvSpPr>
          <p:nvPr/>
        </p:nvSpPr>
        <p:spPr bwMode="auto">
          <a:xfrm flipH="1">
            <a:off x="1297522" y="4123554"/>
            <a:ext cx="381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Line 9"/>
          <p:cNvSpPr>
            <a:spLocks noChangeShapeType="1"/>
          </p:cNvSpPr>
          <p:nvPr/>
        </p:nvSpPr>
        <p:spPr bwMode="auto">
          <a:xfrm>
            <a:off x="2821522" y="3513954"/>
            <a:ext cx="723900" cy="4349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0"/>
          <p:cNvSpPr>
            <a:spLocks noChangeShapeType="1"/>
          </p:cNvSpPr>
          <p:nvPr/>
        </p:nvSpPr>
        <p:spPr bwMode="auto">
          <a:xfrm flipH="1">
            <a:off x="1830922" y="3513954"/>
            <a:ext cx="762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1"/>
          <p:cNvSpPr>
            <a:spLocks noChangeArrowheads="1"/>
          </p:cNvSpPr>
          <p:nvPr/>
        </p:nvSpPr>
        <p:spPr bwMode="auto">
          <a:xfrm>
            <a:off x="2478622" y="324249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Line 12"/>
          <p:cNvSpPr>
            <a:spLocks noChangeShapeType="1"/>
          </p:cNvSpPr>
          <p:nvPr/>
        </p:nvSpPr>
        <p:spPr bwMode="auto">
          <a:xfrm flipH="1">
            <a:off x="2073810" y="4656954"/>
            <a:ext cx="1762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13"/>
          <p:cNvSpPr>
            <a:spLocks noChangeShapeType="1"/>
          </p:cNvSpPr>
          <p:nvPr/>
        </p:nvSpPr>
        <p:spPr bwMode="auto">
          <a:xfrm>
            <a:off x="1373722" y="4733154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Line 14"/>
          <p:cNvSpPr>
            <a:spLocks noChangeShapeType="1"/>
          </p:cNvSpPr>
          <p:nvPr/>
        </p:nvSpPr>
        <p:spPr bwMode="auto">
          <a:xfrm flipH="1">
            <a:off x="1035585" y="4656954"/>
            <a:ext cx="261938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Oval 75"/>
          <p:cNvSpPr>
            <a:spLocks noChangeArrowheads="1"/>
          </p:cNvSpPr>
          <p:nvPr/>
        </p:nvSpPr>
        <p:spPr bwMode="auto">
          <a:xfrm>
            <a:off x="1564222" y="377589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Oval 76"/>
          <p:cNvSpPr>
            <a:spLocks noChangeArrowheads="1"/>
          </p:cNvSpPr>
          <p:nvPr/>
        </p:nvSpPr>
        <p:spPr bwMode="auto">
          <a:xfrm>
            <a:off x="1107022" y="438549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60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Oval 77"/>
          <p:cNvSpPr>
            <a:spLocks noChangeArrowheads="1"/>
          </p:cNvSpPr>
          <p:nvPr/>
        </p:nvSpPr>
        <p:spPr bwMode="auto">
          <a:xfrm>
            <a:off x="724435" y="506652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Oval 78"/>
          <p:cNvSpPr>
            <a:spLocks noChangeArrowheads="1"/>
          </p:cNvSpPr>
          <p:nvPr/>
        </p:nvSpPr>
        <p:spPr bwMode="auto">
          <a:xfrm>
            <a:off x="1259422" y="507129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Oval 79"/>
          <p:cNvSpPr>
            <a:spLocks noChangeArrowheads="1"/>
          </p:cNvSpPr>
          <p:nvPr/>
        </p:nvSpPr>
        <p:spPr bwMode="auto">
          <a:xfrm>
            <a:off x="1792822" y="507129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Oval 80"/>
          <p:cNvSpPr>
            <a:spLocks noChangeArrowheads="1"/>
          </p:cNvSpPr>
          <p:nvPr/>
        </p:nvSpPr>
        <p:spPr bwMode="auto">
          <a:xfrm>
            <a:off x="2021422" y="438549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Oval 87"/>
          <p:cNvSpPr>
            <a:spLocks noChangeArrowheads="1"/>
          </p:cNvSpPr>
          <p:nvPr/>
        </p:nvSpPr>
        <p:spPr bwMode="auto">
          <a:xfrm>
            <a:off x="2935822" y="438549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Oval 88"/>
          <p:cNvSpPr>
            <a:spLocks noChangeArrowheads="1"/>
          </p:cNvSpPr>
          <p:nvPr/>
        </p:nvSpPr>
        <p:spPr bwMode="auto">
          <a:xfrm>
            <a:off x="3393022" y="377589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Oval 89"/>
          <p:cNvSpPr>
            <a:spLocks noChangeArrowheads="1"/>
          </p:cNvSpPr>
          <p:nvPr/>
        </p:nvSpPr>
        <p:spPr bwMode="auto">
          <a:xfrm>
            <a:off x="3774022" y="438549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Line 5"/>
          <p:cNvSpPr>
            <a:spLocks noChangeShapeType="1"/>
          </p:cNvSpPr>
          <p:nvPr/>
        </p:nvSpPr>
        <p:spPr bwMode="auto">
          <a:xfrm>
            <a:off x="7796449" y="4166416"/>
            <a:ext cx="30480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Line 6"/>
          <p:cNvSpPr>
            <a:spLocks noChangeShapeType="1"/>
          </p:cNvSpPr>
          <p:nvPr/>
        </p:nvSpPr>
        <p:spPr bwMode="auto">
          <a:xfrm flipH="1">
            <a:off x="7339249" y="4123554"/>
            <a:ext cx="354013" cy="42386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Line 7"/>
          <p:cNvSpPr>
            <a:spLocks noChangeShapeType="1"/>
          </p:cNvSpPr>
          <p:nvPr/>
        </p:nvSpPr>
        <p:spPr bwMode="auto">
          <a:xfrm>
            <a:off x="5967649" y="4090216"/>
            <a:ext cx="342900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Line 8"/>
          <p:cNvSpPr>
            <a:spLocks noChangeShapeType="1"/>
          </p:cNvSpPr>
          <p:nvPr/>
        </p:nvSpPr>
        <p:spPr bwMode="auto">
          <a:xfrm flipH="1">
            <a:off x="5434249" y="4166416"/>
            <a:ext cx="381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" name="Line 9"/>
          <p:cNvSpPr>
            <a:spLocks noChangeShapeType="1"/>
          </p:cNvSpPr>
          <p:nvPr/>
        </p:nvSpPr>
        <p:spPr bwMode="auto">
          <a:xfrm>
            <a:off x="6958249" y="3556816"/>
            <a:ext cx="723900" cy="4349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Line 10"/>
          <p:cNvSpPr>
            <a:spLocks noChangeShapeType="1"/>
          </p:cNvSpPr>
          <p:nvPr/>
        </p:nvSpPr>
        <p:spPr bwMode="auto">
          <a:xfrm flipH="1">
            <a:off x="5967649" y="3556816"/>
            <a:ext cx="762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Oval 11"/>
          <p:cNvSpPr>
            <a:spLocks noChangeArrowheads="1"/>
          </p:cNvSpPr>
          <p:nvPr/>
        </p:nvSpPr>
        <p:spPr bwMode="auto">
          <a:xfrm>
            <a:off x="6615349" y="3285354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" name="Line 12"/>
          <p:cNvSpPr>
            <a:spLocks noChangeShapeType="1"/>
          </p:cNvSpPr>
          <p:nvPr/>
        </p:nvSpPr>
        <p:spPr bwMode="auto">
          <a:xfrm flipH="1">
            <a:off x="6210537" y="4699816"/>
            <a:ext cx="1762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5510449" y="4776016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14"/>
          <p:cNvSpPr>
            <a:spLocks noChangeShapeType="1"/>
          </p:cNvSpPr>
          <p:nvPr/>
        </p:nvSpPr>
        <p:spPr bwMode="auto">
          <a:xfrm flipH="1">
            <a:off x="5172312" y="4699816"/>
            <a:ext cx="261938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Oval 75"/>
          <p:cNvSpPr>
            <a:spLocks noChangeArrowheads="1"/>
          </p:cNvSpPr>
          <p:nvPr/>
        </p:nvSpPr>
        <p:spPr bwMode="auto">
          <a:xfrm>
            <a:off x="5700949" y="3818754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20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Oval 76"/>
          <p:cNvSpPr>
            <a:spLocks noChangeArrowheads="1"/>
          </p:cNvSpPr>
          <p:nvPr/>
        </p:nvSpPr>
        <p:spPr bwMode="auto">
          <a:xfrm>
            <a:off x="5243749" y="4428354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6" name="Oval 77"/>
          <p:cNvSpPr>
            <a:spLocks noChangeArrowheads="1"/>
          </p:cNvSpPr>
          <p:nvPr/>
        </p:nvSpPr>
        <p:spPr bwMode="auto">
          <a:xfrm>
            <a:off x="4861162" y="5109391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60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" name="Oval 78"/>
          <p:cNvSpPr>
            <a:spLocks noChangeArrowheads="1"/>
          </p:cNvSpPr>
          <p:nvPr/>
        </p:nvSpPr>
        <p:spPr bwMode="auto">
          <a:xfrm>
            <a:off x="5396149" y="5114154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Oval 79"/>
          <p:cNvSpPr>
            <a:spLocks noChangeArrowheads="1"/>
          </p:cNvSpPr>
          <p:nvPr/>
        </p:nvSpPr>
        <p:spPr bwMode="auto">
          <a:xfrm>
            <a:off x="5929549" y="5114154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" name="Oval 80"/>
          <p:cNvSpPr>
            <a:spLocks noChangeArrowheads="1"/>
          </p:cNvSpPr>
          <p:nvPr/>
        </p:nvSpPr>
        <p:spPr bwMode="auto">
          <a:xfrm>
            <a:off x="6158149" y="4428354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Oval 87"/>
          <p:cNvSpPr>
            <a:spLocks noChangeArrowheads="1"/>
          </p:cNvSpPr>
          <p:nvPr/>
        </p:nvSpPr>
        <p:spPr bwMode="auto">
          <a:xfrm>
            <a:off x="7072549" y="4428354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Oval 88"/>
          <p:cNvSpPr>
            <a:spLocks noChangeArrowheads="1"/>
          </p:cNvSpPr>
          <p:nvPr/>
        </p:nvSpPr>
        <p:spPr bwMode="auto">
          <a:xfrm>
            <a:off x="7529749" y="3818754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Oval 89"/>
          <p:cNvSpPr>
            <a:spLocks noChangeArrowheads="1"/>
          </p:cNvSpPr>
          <p:nvPr/>
        </p:nvSpPr>
        <p:spPr bwMode="auto">
          <a:xfrm>
            <a:off x="7910749" y="4428354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Rectangle 47"/>
          <p:cNvSpPr>
            <a:spLocks noChangeArrowheads="1"/>
          </p:cNvSpPr>
          <p:nvPr/>
        </p:nvSpPr>
        <p:spPr bwMode="auto">
          <a:xfrm>
            <a:off x="540983" y="5965768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4" name="Rectangle 47"/>
          <p:cNvSpPr>
            <a:spLocks noChangeArrowheads="1"/>
          </p:cNvSpPr>
          <p:nvPr/>
        </p:nvSpPr>
        <p:spPr bwMode="auto">
          <a:xfrm>
            <a:off x="917927" y="5965768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70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5" name="Rectangle 47"/>
          <p:cNvSpPr>
            <a:spLocks noChangeArrowheads="1"/>
          </p:cNvSpPr>
          <p:nvPr/>
        </p:nvSpPr>
        <p:spPr bwMode="auto">
          <a:xfrm>
            <a:off x="1294871" y="5965768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80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6" name="Rectangle 47"/>
          <p:cNvSpPr>
            <a:spLocks noChangeArrowheads="1"/>
          </p:cNvSpPr>
          <p:nvPr/>
        </p:nvSpPr>
        <p:spPr bwMode="auto">
          <a:xfrm>
            <a:off x="1671815" y="5965768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60	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7" name="Rectangle 47"/>
          <p:cNvSpPr>
            <a:spLocks noChangeArrowheads="1"/>
          </p:cNvSpPr>
          <p:nvPr/>
        </p:nvSpPr>
        <p:spPr bwMode="auto">
          <a:xfrm>
            <a:off x="2048759" y="5965768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8" name="Rectangle 47"/>
          <p:cNvSpPr>
            <a:spLocks noChangeArrowheads="1"/>
          </p:cNvSpPr>
          <p:nvPr/>
        </p:nvSpPr>
        <p:spPr bwMode="auto">
          <a:xfrm>
            <a:off x="2425703" y="5965768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40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9" name="Rectangle 47"/>
          <p:cNvSpPr>
            <a:spLocks noChangeArrowheads="1"/>
          </p:cNvSpPr>
          <p:nvPr/>
        </p:nvSpPr>
        <p:spPr bwMode="auto">
          <a:xfrm>
            <a:off x="2802647" y="5965768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50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0" name="Rectangle 47"/>
          <p:cNvSpPr>
            <a:spLocks noChangeArrowheads="1"/>
          </p:cNvSpPr>
          <p:nvPr/>
        </p:nvSpPr>
        <p:spPr bwMode="auto">
          <a:xfrm>
            <a:off x="3179591" y="5965768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30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1" name="Rectangle 47"/>
          <p:cNvSpPr>
            <a:spLocks noChangeArrowheads="1"/>
          </p:cNvSpPr>
          <p:nvPr/>
        </p:nvSpPr>
        <p:spPr bwMode="auto">
          <a:xfrm>
            <a:off x="3556535" y="5965768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20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2" name="Rectangle 47"/>
          <p:cNvSpPr>
            <a:spLocks noChangeArrowheads="1"/>
          </p:cNvSpPr>
          <p:nvPr/>
        </p:nvSpPr>
        <p:spPr bwMode="auto">
          <a:xfrm>
            <a:off x="3933477" y="5965769"/>
            <a:ext cx="307963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</a:rPr>
              <a:t>5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2" name="Rectangle 47"/>
          <p:cNvSpPr>
            <a:spLocks noChangeArrowheads="1"/>
          </p:cNvSpPr>
          <p:nvPr/>
        </p:nvSpPr>
        <p:spPr bwMode="auto">
          <a:xfrm>
            <a:off x="4860032" y="595235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</a:rPr>
              <a:t>5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4" name="Rectangle 47"/>
          <p:cNvSpPr>
            <a:spLocks noChangeArrowheads="1"/>
          </p:cNvSpPr>
          <p:nvPr/>
        </p:nvSpPr>
        <p:spPr bwMode="auto">
          <a:xfrm>
            <a:off x="5236976" y="595235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20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5" name="Rectangle 47"/>
          <p:cNvSpPr>
            <a:spLocks noChangeArrowheads="1"/>
          </p:cNvSpPr>
          <p:nvPr/>
        </p:nvSpPr>
        <p:spPr bwMode="auto">
          <a:xfrm>
            <a:off x="5613920" y="595235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2" name="Rectangle 47"/>
          <p:cNvSpPr>
            <a:spLocks noChangeArrowheads="1"/>
          </p:cNvSpPr>
          <p:nvPr/>
        </p:nvSpPr>
        <p:spPr bwMode="auto">
          <a:xfrm>
            <a:off x="5990864" y="595235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30	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3" name="Rectangle 47"/>
          <p:cNvSpPr>
            <a:spLocks noChangeArrowheads="1"/>
          </p:cNvSpPr>
          <p:nvPr/>
        </p:nvSpPr>
        <p:spPr bwMode="auto">
          <a:xfrm>
            <a:off x="6367808" y="595235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50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4" name="Rectangle 47"/>
          <p:cNvSpPr>
            <a:spLocks noChangeArrowheads="1"/>
          </p:cNvSpPr>
          <p:nvPr/>
        </p:nvSpPr>
        <p:spPr bwMode="auto">
          <a:xfrm>
            <a:off x="6744752" y="595235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5" name="Rectangle 47"/>
          <p:cNvSpPr>
            <a:spLocks noChangeArrowheads="1"/>
          </p:cNvSpPr>
          <p:nvPr/>
        </p:nvSpPr>
        <p:spPr bwMode="auto">
          <a:xfrm>
            <a:off x="7121696" y="595235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70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6" name="Rectangle 47"/>
          <p:cNvSpPr>
            <a:spLocks noChangeArrowheads="1"/>
          </p:cNvSpPr>
          <p:nvPr/>
        </p:nvSpPr>
        <p:spPr bwMode="auto">
          <a:xfrm>
            <a:off x="7498640" y="595235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60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7" name="Rectangle 47"/>
          <p:cNvSpPr>
            <a:spLocks noChangeArrowheads="1"/>
          </p:cNvSpPr>
          <p:nvPr/>
        </p:nvSpPr>
        <p:spPr bwMode="auto">
          <a:xfrm>
            <a:off x="7875584" y="5952354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40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81" name="Rectangle 47"/>
          <p:cNvSpPr>
            <a:spLocks noChangeArrowheads="1"/>
          </p:cNvSpPr>
          <p:nvPr/>
        </p:nvSpPr>
        <p:spPr bwMode="auto">
          <a:xfrm>
            <a:off x="8252526" y="5952355"/>
            <a:ext cx="307963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80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45971" y="3266886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大顶堆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104732" y="3236041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小顶堆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二叉堆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20"/>
              <p:cNvSpPr txBox="1">
                <a:spLocks noChangeArrowheads="1"/>
              </p:cNvSpPr>
              <p:nvPr/>
            </p:nvSpPr>
            <p:spPr bwMode="auto">
              <a:xfrm>
                <a:off x="172239" y="1154516"/>
                <a:ext cx="8432209" cy="281615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>
                    <a:latin typeface="微软雅黑" panose="020B0503020204020204" charset="-122"/>
                    <a:ea typeface="微软雅黑" panose="020B0503020204020204" charset="-122"/>
                  </a:rPr>
                  <a:t>堆序性</a:t>
                </a:r>
                <a:endParaRPr lang="en-US" altLang="zh-CN" sz="32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优先级队列默认采用大顶堆</a:t>
                </a:r>
                <a:endParaRPr lang="en-US" altLang="zh-CN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𝒑𝒂𝒓𝒆𝒏𝒕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根节点为极大值点</a:t>
                </a:r>
                <a:endParaRPr lang="en-US" altLang="zh-CN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 err="1">
                    <a:latin typeface="微软雅黑" panose="020B0503020204020204" charset="-122"/>
                    <a:ea typeface="微软雅黑" panose="020B0503020204020204" charset="-122"/>
                  </a:rPr>
                  <a:t>getMax</a:t>
                </a: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直接取出向量首元素，复杂度</a:t>
                </a:r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O(1)</a:t>
                </a:r>
                <a:endParaRPr lang="en-US" altLang="zh-CN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以下主要考虑插入</a:t>
                </a:r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insert</a:t>
                </a: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以及</a:t>
                </a:r>
                <a:r>
                  <a:rPr lang="en-US" altLang="zh-CN" sz="2400" b="1" dirty="0" err="1">
                    <a:latin typeface="微软雅黑" panose="020B0503020204020204" charset="-122"/>
                    <a:ea typeface="微软雅黑" panose="020B0503020204020204" charset="-122"/>
                  </a:rPr>
                  <a:t>delMax</a:t>
                </a:r>
                <a:endParaRPr lang="en-US" altLang="zh-CN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3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239" y="1154516"/>
                <a:ext cx="8432209" cy="2816156"/>
              </a:xfrm>
              <a:prstGeom prst="rect">
                <a:avLst/>
              </a:prstGeom>
              <a:blipFill rotWithShape="1">
                <a:blip r:embed="rId1"/>
                <a:stretch>
                  <a:fillRect l="-2" t="-3" r="2" b="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ine 5"/>
          <p:cNvSpPr>
            <a:spLocks noChangeShapeType="1"/>
          </p:cNvSpPr>
          <p:nvPr/>
        </p:nvSpPr>
        <p:spPr bwMode="auto">
          <a:xfrm>
            <a:off x="3425900" y="5192414"/>
            <a:ext cx="30480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6"/>
          <p:cNvSpPr>
            <a:spLocks noChangeShapeType="1"/>
          </p:cNvSpPr>
          <p:nvPr/>
        </p:nvSpPr>
        <p:spPr bwMode="auto">
          <a:xfrm flipH="1">
            <a:off x="2968700" y="5149552"/>
            <a:ext cx="354013" cy="42386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7"/>
          <p:cNvSpPr>
            <a:spLocks noChangeShapeType="1"/>
          </p:cNvSpPr>
          <p:nvPr/>
        </p:nvSpPr>
        <p:spPr bwMode="auto">
          <a:xfrm>
            <a:off x="1597100" y="5116214"/>
            <a:ext cx="342900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8"/>
          <p:cNvSpPr>
            <a:spLocks noChangeShapeType="1"/>
          </p:cNvSpPr>
          <p:nvPr/>
        </p:nvSpPr>
        <p:spPr bwMode="auto">
          <a:xfrm flipH="1">
            <a:off x="1063700" y="5192414"/>
            <a:ext cx="381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Line 9"/>
          <p:cNvSpPr>
            <a:spLocks noChangeShapeType="1"/>
          </p:cNvSpPr>
          <p:nvPr/>
        </p:nvSpPr>
        <p:spPr bwMode="auto">
          <a:xfrm>
            <a:off x="2587700" y="4582814"/>
            <a:ext cx="723900" cy="4349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0"/>
          <p:cNvSpPr>
            <a:spLocks noChangeShapeType="1"/>
          </p:cNvSpPr>
          <p:nvPr/>
        </p:nvSpPr>
        <p:spPr bwMode="auto">
          <a:xfrm flipH="1">
            <a:off x="1597100" y="4582814"/>
            <a:ext cx="76200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1"/>
          <p:cNvSpPr>
            <a:spLocks noChangeArrowheads="1"/>
          </p:cNvSpPr>
          <p:nvPr/>
        </p:nvSpPr>
        <p:spPr bwMode="auto">
          <a:xfrm>
            <a:off x="2244800" y="43113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Line 12"/>
          <p:cNvSpPr>
            <a:spLocks noChangeShapeType="1"/>
          </p:cNvSpPr>
          <p:nvPr/>
        </p:nvSpPr>
        <p:spPr bwMode="auto">
          <a:xfrm flipH="1">
            <a:off x="1839988" y="5725814"/>
            <a:ext cx="1762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13"/>
          <p:cNvSpPr>
            <a:spLocks noChangeShapeType="1"/>
          </p:cNvSpPr>
          <p:nvPr/>
        </p:nvSpPr>
        <p:spPr bwMode="auto">
          <a:xfrm>
            <a:off x="1139900" y="5802014"/>
            <a:ext cx="138113" cy="4143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Line 14"/>
          <p:cNvSpPr>
            <a:spLocks noChangeShapeType="1"/>
          </p:cNvSpPr>
          <p:nvPr/>
        </p:nvSpPr>
        <p:spPr bwMode="auto">
          <a:xfrm flipH="1">
            <a:off x="801763" y="5725814"/>
            <a:ext cx="261938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Oval 75"/>
          <p:cNvSpPr>
            <a:spLocks noChangeArrowheads="1"/>
          </p:cNvSpPr>
          <p:nvPr/>
        </p:nvSpPr>
        <p:spPr bwMode="auto">
          <a:xfrm>
            <a:off x="1330400" y="4844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70	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Oval 76"/>
          <p:cNvSpPr>
            <a:spLocks noChangeArrowheads="1"/>
          </p:cNvSpPr>
          <p:nvPr/>
        </p:nvSpPr>
        <p:spPr bwMode="auto">
          <a:xfrm>
            <a:off x="873200" y="54543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60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Oval 77"/>
          <p:cNvSpPr>
            <a:spLocks noChangeArrowheads="1"/>
          </p:cNvSpPr>
          <p:nvPr/>
        </p:nvSpPr>
        <p:spPr bwMode="auto">
          <a:xfrm>
            <a:off x="490613" y="6135389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Oval 78"/>
          <p:cNvSpPr>
            <a:spLocks noChangeArrowheads="1"/>
          </p:cNvSpPr>
          <p:nvPr/>
        </p:nvSpPr>
        <p:spPr bwMode="auto">
          <a:xfrm>
            <a:off x="1025600" y="61401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Oval 79"/>
          <p:cNvSpPr>
            <a:spLocks noChangeArrowheads="1"/>
          </p:cNvSpPr>
          <p:nvPr/>
        </p:nvSpPr>
        <p:spPr bwMode="auto">
          <a:xfrm>
            <a:off x="1559000" y="61401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Oval 80"/>
          <p:cNvSpPr>
            <a:spLocks noChangeArrowheads="1"/>
          </p:cNvSpPr>
          <p:nvPr/>
        </p:nvSpPr>
        <p:spPr bwMode="auto">
          <a:xfrm>
            <a:off x="1787600" y="54543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Oval 87"/>
          <p:cNvSpPr>
            <a:spLocks noChangeArrowheads="1"/>
          </p:cNvSpPr>
          <p:nvPr/>
        </p:nvSpPr>
        <p:spPr bwMode="auto">
          <a:xfrm>
            <a:off x="2702000" y="54543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Oval 88"/>
          <p:cNvSpPr>
            <a:spLocks noChangeArrowheads="1"/>
          </p:cNvSpPr>
          <p:nvPr/>
        </p:nvSpPr>
        <p:spPr bwMode="auto">
          <a:xfrm>
            <a:off x="3159200" y="48447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Oval 89"/>
          <p:cNvSpPr>
            <a:spLocks noChangeArrowheads="1"/>
          </p:cNvSpPr>
          <p:nvPr/>
        </p:nvSpPr>
        <p:spPr bwMode="auto">
          <a:xfrm>
            <a:off x="3540200" y="5454352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</a:ln>
          <a:effectLst/>
        </p:spPr>
        <p:txBody>
          <a:bodyPr wrap="none" lIns="0" rIns="0" anchor="ctr"/>
          <a:lstStyle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Rectangle 47"/>
          <p:cNvSpPr>
            <a:spLocks noChangeArrowheads="1"/>
          </p:cNvSpPr>
          <p:nvPr/>
        </p:nvSpPr>
        <p:spPr bwMode="auto">
          <a:xfrm>
            <a:off x="4715307" y="4658723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90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4" name="Rectangle 47"/>
          <p:cNvSpPr>
            <a:spLocks noChangeArrowheads="1"/>
          </p:cNvSpPr>
          <p:nvPr/>
        </p:nvSpPr>
        <p:spPr bwMode="auto">
          <a:xfrm>
            <a:off x="5092251" y="4658723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70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5" name="Rectangle 47"/>
          <p:cNvSpPr>
            <a:spLocks noChangeArrowheads="1"/>
          </p:cNvSpPr>
          <p:nvPr/>
        </p:nvSpPr>
        <p:spPr bwMode="auto">
          <a:xfrm>
            <a:off x="5469195" y="4658723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80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6" name="Rectangle 47"/>
          <p:cNvSpPr>
            <a:spLocks noChangeArrowheads="1"/>
          </p:cNvSpPr>
          <p:nvPr/>
        </p:nvSpPr>
        <p:spPr bwMode="auto">
          <a:xfrm>
            <a:off x="5846139" y="4658723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60	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7" name="Rectangle 47"/>
          <p:cNvSpPr>
            <a:spLocks noChangeArrowheads="1"/>
          </p:cNvSpPr>
          <p:nvPr/>
        </p:nvSpPr>
        <p:spPr bwMode="auto">
          <a:xfrm>
            <a:off x="6223083" y="4658723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10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8" name="Rectangle 47"/>
          <p:cNvSpPr>
            <a:spLocks noChangeArrowheads="1"/>
          </p:cNvSpPr>
          <p:nvPr/>
        </p:nvSpPr>
        <p:spPr bwMode="auto">
          <a:xfrm>
            <a:off x="6600027" y="4658723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40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9" name="Rectangle 47"/>
          <p:cNvSpPr>
            <a:spLocks noChangeArrowheads="1"/>
          </p:cNvSpPr>
          <p:nvPr/>
        </p:nvSpPr>
        <p:spPr bwMode="auto">
          <a:xfrm>
            <a:off x="6976971" y="4658723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50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0" name="Rectangle 47"/>
          <p:cNvSpPr>
            <a:spLocks noChangeArrowheads="1"/>
          </p:cNvSpPr>
          <p:nvPr/>
        </p:nvSpPr>
        <p:spPr bwMode="auto">
          <a:xfrm>
            <a:off x="7353915" y="4658723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30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1" name="Rectangle 47"/>
          <p:cNvSpPr>
            <a:spLocks noChangeArrowheads="1"/>
          </p:cNvSpPr>
          <p:nvPr/>
        </p:nvSpPr>
        <p:spPr bwMode="auto">
          <a:xfrm>
            <a:off x="7730859" y="4658723"/>
            <a:ext cx="356726" cy="457200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20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2" name="Rectangle 47"/>
          <p:cNvSpPr>
            <a:spLocks noChangeArrowheads="1"/>
          </p:cNvSpPr>
          <p:nvPr/>
        </p:nvSpPr>
        <p:spPr bwMode="auto">
          <a:xfrm>
            <a:off x="8107801" y="4658724"/>
            <a:ext cx="307963" cy="451962"/>
          </a:xfrm>
          <a:prstGeom prst="rect">
            <a:avLst/>
          </a:prstGeom>
          <a:solidFill>
            <a:srgbClr val="99FF66"/>
          </a:solidFill>
          <a:ln w="19050">
            <a:solidFill>
              <a:schemeClr val="bg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FF66"/>
            </a:extrusionClr>
          </a:sp3d>
        </p:spPr>
        <p:txBody>
          <a:bodyPr wrap="none" lIns="36000" tIns="36000" rIns="36000" bIns="36000" anchor="ctr">
            <a:flatTx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</a:rPr>
              <a:t>5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-201160" y="4149414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大顶堆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16701" y="51214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zh-CN" altLang="en-US" dirty="0"/>
          </a:p>
        </p:txBody>
      </p:sp>
      <p:sp>
        <p:nvSpPr>
          <p:cNvPr id="113" name="矩形 112"/>
          <p:cNvSpPr/>
          <p:nvPr/>
        </p:nvSpPr>
        <p:spPr>
          <a:xfrm>
            <a:off x="5092667" y="51214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5468633" y="51214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dirty="0"/>
          </a:p>
        </p:txBody>
      </p:sp>
      <p:sp>
        <p:nvSpPr>
          <p:cNvPr id="115" name="矩形 114"/>
          <p:cNvSpPr/>
          <p:nvPr/>
        </p:nvSpPr>
        <p:spPr>
          <a:xfrm>
            <a:off x="5844599" y="51214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dirty="0"/>
          </a:p>
        </p:txBody>
      </p:sp>
      <p:sp>
        <p:nvSpPr>
          <p:cNvPr id="116" name="矩形 115"/>
          <p:cNvSpPr/>
          <p:nvPr/>
        </p:nvSpPr>
        <p:spPr>
          <a:xfrm>
            <a:off x="6220565" y="51214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6596531" y="51214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6972497" y="51214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zh-CN" altLang="en-US" dirty="0"/>
          </a:p>
        </p:txBody>
      </p:sp>
      <p:sp>
        <p:nvSpPr>
          <p:cNvPr id="119" name="矩形 118"/>
          <p:cNvSpPr/>
          <p:nvPr/>
        </p:nvSpPr>
        <p:spPr>
          <a:xfrm>
            <a:off x="7348463" y="51214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zh-CN" altLang="en-US" dirty="0"/>
          </a:p>
        </p:txBody>
      </p:sp>
      <p:sp>
        <p:nvSpPr>
          <p:cNvPr id="120" name="矩形 119"/>
          <p:cNvSpPr/>
          <p:nvPr/>
        </p:nvSpPr>
        <p:spPr>
          <a:xfrm>
            <a:off x="7724429" y="51214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zh-CN" altLang="en-US" dirty="0"/>
          </a:p>
        </p:txBody>
      </p:sp>
      <p:sp>
        <p:nvSpPr>
          <p:cNvPr id="121" name="矩形 120"/>
          <p:cNvSpPr/>
          <p:nvPr/>
        </p:nvSpPr>
        <p:spPr>
          <a:xfrm>
            <a:off x="8100392" y="51214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</a:t>
            </a:r>
            <a:endParaRPr lang="zh-CN" altLang="en-US" dirty="0"/>
          </a:p>
        </p:txBody>
      </p:sp>
      <p:sp>
        <p:nvSpPr>
          <p:cNvPr id="124" name="弧形 123"/>
          <p:cNvSpPr/>
          <p:nvPr/>
        </p:nvSpPr>
        <p:spPr bwMode="auto">
          <a:xfrm rot="18673340">
            <a:off x="4841517" y="4436611"/>
            <a:ext cx="952339" cy="1030569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arrow" w="lg" len="lg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弧形 124"/>
          <p:cNvSpPr/>
          <p:nvPr/>
        </p:nvSpPr>
        <p:spPr bwMode="auto">
          <a:xfrm rot="18673340">
            <a:off x="5151805" y="4335158"/>
            <a:ext cx="1458021" cy="1476387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arrow" w="lg" len="lg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弧形 125"/>
          <p:cNvSpPr/>
          <p:nvPr/>
        </p:nvSpPr>
        <p:spPr bwMode="auto">
          <a:xfrm rot="18673340">
            <a:off x="6069820" y="4111560"/>
            <a:ext cx="2637061" cy="2756070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arrow" w="lg" len="lg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Tm="157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二叉堆（大顶堆）</a:t>
            </a:r>
            <a:endParaRPr lang="zh-CN" altLang="en-US" sz="3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30525" y="1340768"/>
            <a:ext cx="439248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插入</a:t>
            </a:r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即上滤，</a:t>
            </a:r>
            <a:endParaRPr lang="zh-CN" altLang="en-US" sz="6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6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删除</a:t>
            </a:r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置换下，</a:t>
            </a:r>
            <a:endParaRPr lang="zh-CN" altLang="en-US" sz="6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6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构建</a:t>
            </a:r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自底下，</a:t>
            </a:r>
            <a:endParaRPr lang="zh-CN" altLang="en-US" sz="6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6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排序</a:t>
            </a:r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先构建，</a:t>
            </a:r>
            <a:endParaRPr lang="zh-CN" altLang="en-US" sz="6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迭代做删除。</a:t>
            </a:r>
            <a:endParaRPr lang="zh-CN" altLang="en-US" sz="6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7">
    <p:zoom/>
  </p:transition>
</p:sld>
</file>

<file path=ppt/tags/tag1.xml><?xml version="1.0" encoding="utf-8"?>
<p:tagLst xmlns:p="http://schemas.openxmlformats.org/presentationml/2006/main">
  <p:tag name="KSO_WPP_MARK_KEY" val="a26f8cbf-fa44-4721-9be6-3a36f25770e1"/>
  <p:tag name="COMMONDATA" val="eyJoZGlkIjoiZTkxZjA3NzE3ODJlMjExNGUwNzc2NmEwMTYxYmE2YzAifQ==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anose="02010609060101010101" pitchFamily="2" charset="-122"/>
            <a:ea typeface="黑体" panose="02010609060101010101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ysDash"/>
          <a:round/>
          <a:headEnd type="none"/>
          <a:tailEnd type="arrow"/>
        </a:ln>
      </a:spPr>
      <a:bodyPr/>
      <a:lstStyle/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清华PPT</Template>
  <TotalTime>0</TotalTime>
  <Words>21022</Words>
  <Application>WPS 演示</Application>
  <PresentationFormat>全屏显示(4:3)</PresentationFormat>
  <Paragraphs>3671</Paragraphs>
  <Slides>64</Slides>
  <Notes>99</Notes>
  <HiddenSlides>7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7" baseType="lpstr">
      <vt:lpstr>Arial</vt:lpstr>
      <vt:lpstr>宋体</vt:lpstr>
      <vt:lpstr>Wingdings</vt:lpstr>
      <vt:lpstr>黑体</vt:lpstr>
      <vt:lpstr>Arial Black</vt:lpstr>
      <vt:lpstr>Tahoma</vt:lpstr>
      <vt:lpstr>Courier New</vt:lpstr>
      <vt:lpstr>Times New Roman</vt:lpstr>
      <vt:lpstr>微软雅黑</vt:lpstr>
      <vt:lpstr>Baoli SC</vt:lpstr>
      <vt:lpstr>隶书</vt:lpstr>
      <vt:lpstr>Arial</vt:lpstr>
      <vt:lpstr>幼圆</vt:lpstr>
      <vt:lpstr>Cambria Math</vt:lpstr>
      <vt:lpstr>Arial Unicode MS</vt:lpstr>
      <vt:lpstr>Calibri</vt:lpstr>
      <vt:lpstr>Consolas</vt:lpstr>
      <vt:lpstr>新宋体</vt:lpstr>
      <vt:lpstr>仿宋_GB2312</vt:lpstr>
      <vt:lpstr>仿宋</vt:lpstr>
      <vt:lpstr>Symbol</vt:lpstr>
      <vt:lpstr>Calibri</vt:lpstr>
      <vt:lpstr>Tsinghua</vt:lpstr>
      <vt:lpstr>PowerPoint 演示文稿</vt:lpstr>
      <vt:lpstr>优先级队列</vt:lpstr>
      <vt:lpstr>优先级队列</vt:lpstr>
      <vt:lpstr>优先级队列-堆</vt:lpstr>
      <vt:lpstr>回顾：完全二叉树</vt:lpstr>
      <vt:lpstr>回顾：完全二叉树</vt:lpstr>
      <vt:lpstr>二叉堆</vt:lpstr>
      <vt:lpstr>二叉堆</vt:lpstr>
      <vt:lpstr>二叉堆（大顶堆）</vt:lpstr>
      <vt:lpstr>二叉堆</vt:lpstr>
      <vt:lpstr>二叉堆</vt:lpstr>
      <vt:lpstr>二叉堆</vt:lpstr>
      <vt:lpstr>二叉堆</vt:lpstr>
      <vt:lpstr>二叉堆</vt:lpstr>
      <vt:lpstr>二叉堆</vt:lpstr>
      <vt:lpstr>堆构建</vt:lpstr>
      <vt:lpstr>堆构建</vt:lpstr>
      <vt:lpstr>堆构建</vt:lpstr>
      <vt:lpstr>堆构建</vt:lpstr>
      <vt:lpstr>堆构建</vt:lpstr>
      <vt:lpstr>应用：堆排序</vt:lpstr>
      <vt:lpstr>应用：堆排序</vt:lpstr>
      <vt:lpstr>应用：堆排序</vt:lpstr>
      <vt:lpstr>应用：堆排序</vt:lpstr>
      <vt:lpstr>应用：堆排序</vt:lpstr>
      <vt:lpstr>应用：堆排序</vt:lpstr>
      <vt:lpstr>堆操作：总结</vt:lpstr>
      <vt:lpstr>回顾：排 序</vt:lpstr>
      <vt:lpstr>优先级队列的STL使用</vt:lpstr>
      <vt:lpstr>优先级队列的STL使用</vt:lpstr>
      <vt:lpstr>优先级队列的STL使用</vt:lpstr>
      <vt:lpstr>优先级队列应用：哈夫曼树(回顾)</vt:lpstr>
      <vt:lpstr>优先级队列应用：哈夫曼树(回顾)</vt:lpstr>
      <vt:lpstr>优先级队列的STL使用</vt:lpstr>
      <vt:lpstr>优先级队列的STL使用</vt:lpstr>
      <vt:lpstr>优先级队列应用</vt:lpstr>
      <vt:lpstr>优先级队列在最短路径问题应用</vt:lpstr>
      <vt:lpstr>优先级队列在最短路径问题应用</vt:lpstr>
      <vt:lpstr>优先级队列在最短路径问题应用</vt:lpstr>
      <vt:lpstr>总 结</vt:lpstr>
      <vt:lpstr>PowerPoint 演示文稿</vt:lpstr>
      <vt:lpstr>回顾：数据结构分类</vt:lpstr>
      <vt:lpstr>图的基本概念：逻辑结构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图的存储表示</vt:lpstr>
      <vt:lpstr>图的存储表示</vt:lpstr>
      <vt:lpstr>图的存储表示</vt:lpstr>
      <vt:lpstr>PowerPoint 演示文稿</vt:lpstr>
      <vt:lpstr>PowerPoint 演示文稿</vt:lpstr>
      <vt:lpstr>PowerPoint 演示文稿</vt:lpstr>
      <vt:lpstr>图的基本接口实现</vt:lpstr>
      <vt:lpstr>图的基本接口实现</vt:lpstr>
      <vt:lpstr>图的基本接口实现</vt:lpstr>
      <vt:lpstr>图的基本接口实现</vt:lpstr>
      <vt:lpstr>图的基本接口实现</vt:lpstr>
      <vt:lpstr>图的基本接口实现</vt:lpstr>
      <vt:lpstr>图的存储表示</vt:lpstr>
    </vt:vector>
  </TitlesOfParts>
  <Company>江苏大丰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计算摄像学专题第一讲</dc:title>
  <dc:creator>邹涛</dc:creator>
  <cp:lastModifiedBy>贾庆山</cp:lastModifiedBy>
  <cp:revision>1956</cp:revision>
  <dcterms:created xsi:type="dcterms:W3CDTF">2011-01-31T10:16:00Z</dcterms:created>
  <dcterms:modified xsi:type="dcterms:W3CDTF">2022-11-18T07:31:03Z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4AA30B438EAC4F89917381CF1A05902C</vt:lpwstr>
  </property>
  <property fmtid="{D5CDD505-2E9C-101B-9397-08002B2CF9AE}" pid="3" name="KSOProductBuildVer">
    <vt:lpwstr>2052-11.1.0.12763</vt:lpwstr>
  </property>
</Properties>
</file>